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335" r:id="rId4"/>
    <p:sldId id="261" r:id="rId5"/>
    <p:sldId id="266" r:id="rId6"/>
    <p:sldId id="268" r:id="rId7"/>
    <p:sldId id="269" r:id="rId8"/>
    <p:sldId id="270" r:id="rId9"/>
    <p:sldId id="262" r:id="rId10"/>
    <p:sldId id="275" r:id="rId11"/>
    <p:sldId id="271" r:id="rId12"/>
    <p:sldId id="272" r:id="rId13"/>
    <p:sldId id="273" r:id="rId14"/>
    <p:sldId id="274" r:id="rId15"/>
    <p:sldId id="276" r:id="rId16"/>
    <p:sldId id="33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372"/>
    <a:srgbClr val="2672E7"/>
    <a:srgbClr val="09307C"/>
    <a:srgbClr val="15D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4"/>
    <p:restoredTop sz="68619"/>
  </p:normalViewPr>
  <p:slideViewPr>
    <p:cSldViewPr snapToGrid="0" snapToObjects="1">
      <p:cViewPr varScale="1">
        <p:scale>
          <a:sx n="69" d="100"/>
          <a:sy n="69" d="100"/>
        </p:scale>
        <p:origin x="22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solidFill>
                  <a:srgbClr val="2672E7"/>
                </a:solidFill>
                <a:latin typeface="Gotham Book" panose="02000604040000020004" pitchFamily="2" charset="0"/>
              </a:rPr>
              <a:t>Team Contributions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Xiao Yang</c:v>
                </c:pt>
              </c:strCache>
            </c:strRef>
          </c:tx>
          <c:spPr>
            <a:ln w="25400" cap="rnd" cmpd="sng" algn="ctr">
              <a:solidFill>
                <a:schemeClr val="accent1"/>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Sheet1!$B$2:$B$6</c:f>
              <c:numCache>
                <c:formatCode>General</c:formatCode>
                <c:ptCount val="5"/>
                <c:pt idx="0">
                  <c:v>8</c:v>
                </c:pt>
                <c:pt idx="1">
                  <c:v>7</c:v>
                </c:pt>
                <c:pt idx="2">
                  <c:v>5</c:v>
                </c:pt>
                <c:pt idx="3">
                  <c:v>10</c:v>
                </c:pt>
                <c:pt idx="4">
                  <c:v>6</c:v>
                </c:pt>
              </c:numCache>
            </c:numRef>
          </c:val>
          <c:extLst>
            <c:ext xmlns:c16="http://schemas.microsoft.com/office/drawing/2014/chart" uri="{C3380CC4-5D6E-409C-BE32-E72D297353CC}">
              <c16:uniqueId val="{00000000-E33E-AD4F-959F-9F9800D38758}"/>
            </c:ext>
          </c:extLst>
        </c:ser>
        <c:ser>
          <c:idx val="1"/>
          <c:order val="1"/>
          <c:tx>
            <c:strRef>
              <c:f>Sheet1!$C$1</c:f>
              <c:strCache>
                <c:ptCount val="1"/>
                <c:pt idx="0">
                  <c:v>Chun Foong</c:v>
                </c:pt>
              </c:strCache>
            </c:strRef>
          </c:tx>
          <c:spPr>
            <a:ln w="25400" cap="rnd" cmpd="sng" algn="ctr">
              <a:solidFill>
                <a:schemeClr val="accent2"/>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Sheet1!$C$2:$C$6</c:f>
              <c:numCache>
                <c:formatCode>General</c:formatCode>
                <c:ptCount val="5"/>
                <c:pt idx="0">
                  <c:v>7</c:v>
                </c:pt>
                <c:pt idx="1">
                  <c:v>8</c:v>
                </c:pt>
                <c:pt idx="2">
                  <c:v>6</c:v>
                </c:pt>
                <c:pt idx="3">
                  <c:v>7</c:v>
                </c:pt>
                <c:pt idx="4">
                  <c:v>4</c:v>
                </c:pt>
              </c:numCache>
            </c:numRef>
          </c:val>
          <c:extLst>
            <c:ext xmlns:c16="http://schemas.microsoft.com/office/drawing/2014/chart" uri="{C3380CC4-5D6E-409C-BE32-E72D297353CC}">
              <c16:uniqueId val="{00000001-E33E-AD4F-959F-9F9800D38758}"/>
            </c:ext>
          </c:extLst>
        </c:ser>
        <c:ser>
          <c:idx val="2"/>
          <c:order val="2"/>
          <c:tx>
            <c:strRef>
              <c:f>Sheet1!$D$1</c:f>
              <c:strCache>
                <c:ptCount val="1"/>
                <c:pt idx="0">
                  <c:v>Keane</c:v>
                </c:pt>
              </c:strCache>
            </c:strRef>
          </c:tx>
          <c:spPr>
            <a:ln w="25400" cap="rnd" cmpd="sng" algn="ctr">
              <a:solidFill>
                <a:schemeClr val="accent3"/>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Sheet1!$D$2:$D$6</c:f>
              <c:numCache>
                <c:formatCode>General</c:formatCode>
                <c:ptCount val="5"/>
                <c:pt idx="0">
                  <c:v>7</c:v>
                </c:pt>
                <c:pt idx="1">
                  <c:v>9</c:v>
                </c:pt>
                <c:pt idx="2">
                  <c:v>8</c:v>
                </c:pt>
                <c:pt idx="3">
                  <c:v>3</c:v>
                </c:pt>
                <c:pt idx="4">
                  <c:v>10</c:v>
                </c:pt>
              </c:numCache>
            </c:numRef>
          </c:val>
          <c:extLst>
            <c:ext xmlns:c16="http://schemas.microsoft.com/office/drawing/2014/chart" uri="{C3380CC4-5D6E-409C-BE32-E72D297353CC}">
              <c16:uniqueId val="{00000002-E33E-AD4F-959F-9F9800D38758}"/>
            </c:ext>
          </c:extLst>
        </c:ser>
        <c:dLbls>
          <c:showLegendKey val="0"/>
          <c:showVal val="0"/>
          <c:showCatName val="0"/>
          <c:showSerName val="0"/>
          <c:showPercent val="0"/>
          <c:showBubbleSize val="0"/>
        </c:dLbls>
        <c:axId val="-2131889440"/>
        <c:axId val="-2131895456"/>
      </c:radarChart>
      <c:catAx>
        <c:axId val="-2131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2672E7"/>
                </a:solidFill>
                <a:latin typeface="Gotham Light" pitchFamily="2" charset="0"/>
                <a:ea typeface="+mn-ea"/>
                <a:cs typeface="+mn-cs"/>
              </a:defRPr>
            </a:pPr>
            <a:endParaRPr lang="en-US"/>
          </a:p>
        </c:txPr>
        <c:crossAx val="-2131895456"/>
        <c:crosses val="autoZero"/>
        <c:auto val="1"/>
        <c:lblAlgn val="ctr"/>
        <c:lblOffset val="100"/>
        <c:noMultiLvlLbl val="0"/>
      </c:catAx>
      <c:valAx>
        <c:axId val="-2131895456"/>
        <c:scaling>
          <c:orientation val="minMax"/>
        </c:scaling>
        <c:delete val="1"/>
        <c:axPos val="l"/>
        <c:majorGridlines>
          <c:spPr>
            <a:ln w="6350" cap="flat" cmpd="sng" algn="ctr">
              <a:solidFill>
                <a:schemeClr val="tx1">
                  <a:alpha val="10000"/>
                </a:schemeClr>
              </a:solidFill>
              <a:prstDash val="lgDash"/>
              <a:round/>
            </a:ln>
            <a:effectLst/>
          </c:spPr>
        </c:majorGridlines>
        <c:numFmt formatCode="General" sourceLinked="1"/>
        <c:majorTickMark val="none"/>
        <c:minorTickMark val="none"/>
        <c:tickLblPos val="nextTo"/>
        <c:crossAx val="-213188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73372"/>
              </a:solidFill>
              <a:latin typeface="Gotham Book" panose="0200060404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8AB1-72D3-4AA2-846B-AE0E89F3392B}" type="datetimeFigureOut">
              <a:rPr lang="en-SG" smtClean="0"/>
              <a:t>17/4/19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42412-5372-455A-835C-DFDE139EA4ED}" type="slidenum">
              <a:rPr lang="en-SG" smtClean="0"/>
              <a:t>‹#›</a:t>
            </a:fld>
            <a:endParaRPr lang="en-SG"/>
          </a:p>
        </p:txBody>
      </p:sp>
    </p:spTree>
    <p:extLst>
      <p:ext uri="{BB962C8B-B14F-4D97-AF65-F5344CB8AC3E}">
        <p14:creationId xmlns:p14="http://schemas.microsoft.com/office/powerpoint/2010/main" val="292991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Then I will talk about prediction. Our prediction of happiness can be divided into two parts, predict indexes for each country and use the predicted indexes to predict respective happiness.</a:t>
            </a:r>
          </a:p>
        </p:txBody>
      </p:sp>
      <p:sp>
        <p:nvSpPr>
          <p:cNvPr id="4" name="Slide Number Placeholder 3"/>
          <p:cNvSpPr>
            <a:spLocks noGrp="1"/>
          </p:cNvSpPr>
          <p:nvPr>
            <p:ph type="sldNum" sz="quarter" idx="5"/>
          </p:nvPr>
        </p:nvSpPr>
        <p:spPr/>
        <p:txBody>
          <a:bodyPr/>
          <a:lstStyle/>
          <a:p>
            <a:fld id="{CB742412-5372-455A-835C-DFDE139EA4ED}" type="slidenum">
              <a:rPr lang="en-SG" smtClean="0"/>
              <a:t>9</a:t>
            </a:fld>
            <a:endParaRPr lang="en-SG"/>
          </a:p>
        </p:txBody>
      </p:sp>
    </p:spTree>
    <p:extLst>
      <p:ext uri="{BB962C8B-B14F-4D97-AF65-F5344CB8AC3E}">
        <p14:creationId xmlns:p14="http://schemas.microsoft.com/office/powerpoint/2010/main" val="160832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Set Singapore as an example here and use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linear regression between each column index and year. Then the predictions can be obtained.</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10</a:t>
            </a:fld>
            <a:endParaRPr lang="en-SG"/>
          </a:p>
        </p:txBody>
      </p:sp>
    </p:spTree>
    <p:extLst>
      <p:ext uri="{BB962C8B-B14F-4D97-AF65-F5344CB8AC3E}">
        <p14:creationId xmlns:p14="http://schemas.microsoft.com/office/powerpoint/2010/main" val="202891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After solving the first part, we remain to solve the second part. We have tried multi-variate linear regression for all indexes to predict happiness. However, seen from the R square value and MSE, the regression model is not so appropriate.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11</a:t>
            </a:fld>
            <a:endParaRPr lang="en-SG"/>
          </a:p>
        </p:txBody>
      </p:sp>
    </p:spTree>
    <p:extLst>
      <p:ext uri="{BB962C8B-B14F-4D97-AF65-F5344CB8AC3E}">
        <p14:creationId xmlns:p14="http://schemas.microsoft.com/office/powerpoint/2010/main" val="41821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Hence, we apply another </a:t>
            </a:r>
            <a:r>
              <a:rPr lang="en-SG" sz="1200" kern="1200" dirty="0" err="1">
                <a:solidFill>
                  <a:schemeClr val="tx1"/>
                </a:solidFill>
                <a:effectLst/>
                <a:latin typeface="+mn-lt"/>
                <a:ea typeface="+mn-ea"/>
                <a:cs typeface="+mn-cs"/>
              </a:rPr>
              <a:t>sklearn</a:t>
            </a:r>
            <a:r>
              <a:rPr lang="en-SG" sz="1200" kern="1200" dirty="0">
                <a:solidFill>
                  <a:schemeClr val="tx1"/>
                </a:solidFill>
                <a:effectLst/>
                <a:latin typeface="+mn-lt"/>
                <a:ea typeface="+mn-ea"/>
                <a:cs typeface="+mn-cs"/>
              </a:rPr>
              <a:t> module – Random Tree Regressor. By comparing the train and test plot between the two regression models, obviously random tree regression fits better for the train and test data, and R square value are relatively large and MSE are less.</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12</a:t>
            </a:fld>
            <a:endParaRPr lang="en-SG"/>
          </a:p>
        </p:txBody>
      </p:sp>
    </p:spTree>
    <p:extLst>
      <p:ext uri="{BB962C8B-B14F-4D97-AF65-F5344CB8AC3E}">
        <p14:creationId xmlns:p14="http://schemas.microsoft.com/office/powerpoint/2010/main" val="304502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But for some statistics will contain a column of NA or more, for example, China, which does not have the perception of corruption value. Hence use an alternative way, to get the heatmap of indexes of each country, and find the highest correlation between life ladder and the respective index, hence use that index, which is GDP, to make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regression to predict life ladder, which somehow makes the prediction accurate.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13</a:t>
            </a:fld>
            <a:endParaRPr lang="en-SG"/>
          </a:p>
        </p:txBody>
      </p:sp>
    </p:spTree>
    <p:extLst>
      <p:ext uri="{BB962C8B-B14F-4D97-AF65-F5344CB8AC3E}">
        <p14:creationId xmlns:p14="http://schemas.microsoft.com/office/powerpoint/2010/main" val="57306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And here’s some predict results, we compare 2018 data and 2023 predicted data. The world map shows that large parts of the countries are becoming happier. Specially, North, South America, Europe, Australia, large parts of Asia stay high happy level or become happier. Typically, south Africa shows a slight decrease on happiness level. For the bubble plot, although data in 2023 are more deviated than data in 2018, the region happiness distribution between life ladder and life expectancy does not change significantly.</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14</a:t>
            </a:fld>
            <a:endParaRPr lang="en-SG"/>
          </a:p>
        </p:txBody>
      </p:sp>
    </p:spTree>
    <p:extLst>
      <p:ext uri="{BB962C8B-B14F-4D97-AF65-F5344CB8AC3E}">
        <p14:creationId xmlns:p14="http://schemas.microsoft.com/office/powerpoint/2010/main" val="186953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Did we achieve our objective</a:t>
            </a:r>
          </a:p>
          <a:p>
            <a:r>
              <a:rPr lang="en-US" sz="1200" b="1" dirty="0"/>
              <a:t>YEAH. WE TRIED DIFFERENT MODELS TO HELP WITH OUR PRIDICTION. EVENTUALLY, WE ARE ABLE TO IMPLMENT A MODEL THAT PRIDICT PROMISING RESULT. AS MENTIONED BY XIAO YANG WHICH IS THE RANDOM FOREST.</a:t>
            </a:r>
          </a:p>
          <a:p>
            <a:endParaRPr lang="en-US" sz="1200" b="1" dirty="0"/>
          </a:p>
          <a:p>
            <a:r>
              <a:rPr lang="en-US" sz="1200" b="1" dirty="0"/>
              <a:t>Anything interesting</a:t>
            </a:r>
          </a:p>
          <a:p>
            <a:endParaRPr lang="en-US" sz="1200" b="1" dirty="0"/>
          </a:p>
          <a:p>
            <a:r>
              <a:rPr lang="en-US" sz="1200" b="1" dirty="0"/>
              <a:t>Lastly we observe that countries are getting more and more unhappiness and live shorter over the year  when we tried using the multivariances  regression to predict. </a:t>
            </a:r>
          </a:p>
          <a:p>
            <a:endParaRPr lang="en-US" dirty="0"/>
          </a:p>
        </p:txBody>
      </p:sp>
      <p:sp>
        <p:nvSpPr>
          <p:cNvPr id="4" name="Slide Number Placeholder 3"/>
          <p:cNvSpPr>
            <a:spLocks noGrp="1"/>
          </p:cNvSpPr>
          <p:nvPr>
            <p:ph type="sldNum" sz="quarter" idx="5"/>
          </p:nvPr>
        </p:nvSpPr>
        <p:spPr/>
        <p:txBody>
          <a:bodyPr/>
          <a:lstStyle/>
          <a:p>
            <a:fld id="{CB742412-5372-455A-835C-DFDE139EA4ED}" type="slidenum">
              <a:rPr lang="en-SG" smtClean="0"/>
              <a:t>15</a:t>
            </a:fld>
            <a:endParaRPr lang="en-SG"/>
          </a:p>
        </p:txBody>
      </p:sp>
    </p:spTree>
    <p:extLst>
      <p:ext uri="{BB962C8B-B14F-4D97-AF65-F5344CB8AC3E}">
        <p14:creationId xmlns:p14="http://schemas.microsoft.com/office/powerpoint/2010/main" val="35683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points :</a:t>
            </a:r>
          </a:p>
          <a:p>
            <a:r>
              <a:rPr lang="en-US" dirty="0"/>
              <a:t>We explored </a:t>
            </a:r>
            <a:r>
              <a:rPr lang="en-US" dirty="0" err="1"/>
              <a:t>plotly</a:t>
            </a:r>
            <a:r>
              <a:rPr lang="en-US" dirty="0"/>
              <a:t>,</a:t>
            </a:r>
          </a:p>
          <a:p>
            <a:r>
              <a:rPr lang="en-US" dirty="0"/>
              <a:t>We become more efficient in python code.</a:t>
            </a:r>
          </a:p>
          <a:p>
            <a:r>
              <a:rPr lang="en-US" dirty="0"/>
              <a:t>Grained insight in data analysis </a:t>
            </a:r>
          </a:p>
          <a:p>
            <a:endParaRPr lang="en-US" dirty="0"/>
          </a:p>
          <a:p>
            <a:r>
              <a:rPr lang="en-US" dirty="0"/>
              <a:t>Challenge</a:t>
            </a:r>
          </a:p>
          <a:p>
            <a:r>
              <a:rPr lang="en-US" dirty="0"/>
              <a:t>Data cleaning </a:t>
            </a:r>
          </a:p>
          <a:p>
            <a:endParaRPr lang="en-US" dirty="0"/>
          </a:p>
          <a:p>
            <a:r>
              <a:rPr lang="en-US" dirty="0"/>
              <a:t>To conclude we believe using our model we have a brighter future in term of better GDP and life expectancy  </a:t>
            </a:r>
          </a:p>
        </p:txBody>
      </p:sp>
      <p:sp>
        <p:nvSpPr>
          <p:cNvPr id="4" name="Slide Number Placeholder 3"/>
          <p:cNvSpPr>
            <a:spLocks noGrp="1"/>
          </p:cNvSpPr>
          <p:nvPr>
            <p:ph type="sldNum" sz="quarter" idx="5"/>
          </p:nvPr>
        </p:nvSpPr>
        <p:spPr/>
        <p:txBody>
          <a:bodyPr/>
          <a:lstStyle/>
          <a:p>
            <a:fld id="{CB742412-5372-455A-835C-DFDE139EA4ED}" type="slidenum">
              <a:rPr lang="en-SG" smtClean="0"/>
              <a:t>16</a:t>
            </a:fld>
            <a:endParaRPr lang="en-SG"/>
          </a:p>
        </p:txBody>
      </p:sp>
    </p:spTree>
    <p:extLst>
      <p:ext uri="{BB962C8B-B14F-4D97-AF65-F5344CB8AC3E}">
        <p14:creationId xmlns:p14="http://schemas.microsoft.com/office/powerpoint/2010/main" val="2576248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6540-8708-6141-8FC9-AEBC1456E7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EE369-14DC-0847-A1FD-7ECA91767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44477-71AC-2347-AEB6-2E9AC545D542}"/>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FFB036A7-9737-B844-9D9B-369CD7444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03BF8-1F34-0E4D-B46D-E3EAC97D53C8}"/>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63272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2DF0-5815-034A-BED4-CB2428DBE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70DCE-82BA-C743-807B-964B617605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55697-264E-9748-A928-940A34F485AC}"/>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07AA7244-19F2-144C-94F1-EC93254B3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528CF-3A5C-FB49-8A81-55E190A891FF}"/>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764925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755C6B-D7C9-A34C-AD44-967373DA6B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32D280-44FE-BF4E-9AD1-533799677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01914-CCB9-CA4A-81D3-ECD97F8CF3B8}"/>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FB747DC8-F199-7F42-820F-701D47A0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D250D-3267-0346-94AD-25DC00BD9BE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0914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7835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354698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A41D-34F7-1E4E-8273-689F4B268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3526-4AA9-314C-87F3-A00B013D4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0FAB5-ECB1-4743-882B-1D56F7CD161A}"/>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562E2910-459A-5941-978E-F28C104AF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EE34C-7D8A-9B42-B431-6CB5E6A2779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45904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42A5-DA98-DE48-91A7-73C75C681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360DCF-3DFF-BA4C-9CF2-E3C577E0A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7D2F-62DD-5D45-A82D-6465C0432F5B}"/>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CD174BA5-740D-7E4F-B76B-249F2126D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D0109-279B-5D46-8F6B-A39FB723A63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90510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83F8-F43B-2E4D-944D-0D7319968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08C0F-CEE2-6B4B-8FB8-3FE914E846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3EE3D3-013B-7B47-B255-4F61D1DE32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4A9C76-EE09-454C-8E5B-71DBEC7BF8EB}"/>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6" name="Footer Placeholder 5">
            <a:extLst>
              <a:ext uri="{FF2B5EF4-FFF2-40B4-BE49-F238E27FC236}">
                <a16:creationId xmlns:a16="http://schemas.microsoft.com/office/drawing/2014/main" id="{C186408B-5E8F-5D45-904B-0F888DBA7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2D5B2-CBFD-3E4C-B74F-D4542E44D644}"/>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65651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13C3-0FB7-394C-AE9D-96E85DC3EA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E84E2A-08E6-B74D-B873-7EB4A980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22C95-C4B2-8C4A-949A-2433B8DEC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5A2827-DD31-D24E-BC9B-9A8DB1FCE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DE149-211A-5247-9661-8A40489E9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4D132-C226-6F4C-B5B6-0A2D4BCB05C8}"/>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8" name="Footer Placeholder 7">
            <a:extLst>
              <a:ext uri="{FF2B5EF4-FFF2-40B4-BE49-F238E27FC236}">
                <a16:creationId xmlns:a16="http://schemas.microsoft.com/office/drawing/2014/main" id="{4799C7DF-8FC4-834B-A3FA-5E8641A96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C13EF1-F990-4148-89B4-CEF1BD0BA3F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53802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832E-4D66-4544-91E9-0C8716F3A8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A8194B-B0F7-524F-A27E-2E2705EB9E70}"/>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4" name="Footer Placeholder 3">
            <a:extLst>
              <a:ext uri="{FF2B5EF4-FFF2-40B4-BE49-F238E27FC236}">
                <a16:creationId xmlns:a16="http://schemas.microsoft.com/office/drawing/2014/main" id="{1DA43768-1172-5741-AD6A-92BE72E12D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30EFA6-A9F0-D04D-94F4-B77453F9764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305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B01A-12B5-B549-BDFC-48BC0D2B5617}"/>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3" name="Footer Placeholder 2">
            <a:extLst>
              <a:ext uri="{FF2B5EF4-FFF2-40B4-BE49-F238E27FC236}">
                <a16:creationId xmlns:a16="http://schemas.microsoft.com/office/drawing/2014/main" id="{B6AB5C15-2C8D-2A4C-B04E-2DED8F5FF8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99C6DA-7FDD-9F4B-AB3E-6E4E6E68102E}"/>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44857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113B-9A13-F54C-ACAB-EBD16B4DB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72B1F-62EC-3F4F-BB7B-689E395AE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101104-49AB-F54A-BA06-CAE3DF82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5A2A9-159D-C74F-9431-DCB8375CCC55}"/>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6" name="Footer Placeholder 5">
            <a:extLst>
              <a:ext uri="{FF2B5EF4-FFF2-40B4-BE49-F238E27FC236}">
                <a16:creationId xmlns:a16="http://schemas.microsoft.com/office/drawing/2014/main" id="{61E7DA44-0D9B-DF4E-A42E-57F9049A1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C1613-4236-944B-AE5F-67BC08AEFD4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302784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1877-C371-A44F-8679-D456A4376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062E-55D5-0C42-8B49-939701E9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AB26A-D188-564D-B7A7-AEAB127CF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4BB23-E810-E64A-B1F7-2993881951F8}"/>
              </a:ext>
            </a:extLst>
          </p:cNvPr>
          <p:cNvSpPr>
            <a:spLocks noGrp="1"/>
          </p:cNvSpPr>
          <p:nvPr>
            <p:ph type="dt" sz="half" idx="10"/>
          </p:nvPr>
        </p:nvSpPr>
        <p:spPr/>
        <p:txBody>
          <a:bodyPr/>
          <a:lstStyle/>
          <a:p>
            <a:fld id="{CC3DACA1-AF96-2949-83F1-F02691843A1A}" type="datetimeFigureOut">
              <a:rPr lang="en-US" smtClean="0"/>
              <a:t>4/17/19</a:t>
            </a:fld>
            <a:endParaRPr lang="en-US"/>
          </a:p>
        </p:txBody>
      </p:sp>
      <p:sp>
        <p:nvSpPr>
          <p:cNvPr id="6" name="Footer Placeholder 5">
            <a:extLst>
              <a:ext uri="{FF2B5EF4-FFF2-40B4-BE49-F238E27FC236}">
                <a16:creationId xmlns:a16="http://schemas.microsoft.com/office/drawing/2014/main" id="{6E22655D-97BF-9640-9369-27C9743A1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AD723-D75C-FC48-A07D-8005574B3CC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51121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FF0E1B-91C5-0545-B7DE-E50227F6F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C2AC3-86C2-9F40-95B6-4F169DAA1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7D210-4E51-A34C-9DCE-16158F263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DACA1-AF96-2949-83F1-F02691843A1A}" type="datetimeFigureOut">
              <a:rPr lang="en-US" smtClean="0"/>
              <a:t>4/17/19</a:t>
            </a:fld>
            <a:endParaRPr lang="en-US"/>
          </a:p>
        </p:txBody>
      </p:sp>
      <p:sp>
        <p:nvSpPr>
          <p:cNvPr id="5" name="Footer Placeholder 4">
            <a:extLst>
              <a:ext uri="{FF2B5EF4-FFF2-40B4-BE49-F238E27FC236}">
                <a16:creationId xmlns:a16="http://schemas.microsoft.com/office/drawing/2014/main" id="{9A90AAAF-5E20-F940-86B7-224E24604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35F735-D806-FA4F-8A31-6637E1A09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AC8D3-AC14-084A-9F8D-56DC05B35B74}" type="slidenum">
              <a:rPr lang="en-US" smtClean="0"/>
              <a:t>‹#›</a:t>
            </a:fld>
            <a:endParaRPr lang="en-US"/>
          </a:p>
        </p:txBody>
      </p:sp>
    </p:spTree>
    <p:extLst>
      <p:ext uri="{BB962C8B-B14F-4D97-AF65-F5344CB8AC3E}">
        <p14:creationId xmlns:p14="http://schemas.microsoft.com/office/powerpoint/2010/main" val="188495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6DC96-2664-1141-9E72-28381EBAA36C}"/>
              </a:ext>
            </a:extLst>
          </p:cNvPr>
          <p:cNvPicPr>
            <a:picLocks noChangeAspect="1"/>
          </p:cNvPicPr>
          <p:nvPr/>
        </p:nvPicPr>
        <p:blipFill>
          <a:blip r:embed="rId2"/>
          <a:stretch>
            <a:fillRect/>
          </a:stretch>
        </p:blipFill>
        <p:spPr>
          <a:xfrm>
            <a:off x="5607374" y="0"/>
            <a:ext cx="6584625" cy="5741043"/>
          </a:xfrm>
          <a:prstGeom prst="rect">
            <a:avLst/>
          </a:prstGeom>
        </p:spPr>
      </p:pic>
      <p:pic>
        <p:nvPicPr>
          <p:cNvPr id="5" name="Picture 4">
            <a:extLst>
              <a:ext uri="{FF2B5EF4-FFF2-40B4-BE49-F238E27FC236}">
                <a16:creationId xmlns:a16="http://schemas.microsoft.com/office/drawing/2014/main" id="{328102C4-7014-7141-9DD0-0AB4CD6EB6D9}"/>
              </a:ext>
            </a:extLst>
          </p:cNvPr>
          <p:cNvPicPr>
            <a:picLocks noChangeAspect="1"/>
          </p:cNvPicPr>
          <p:nvPr/>
        </p:nvPicPr>
        <p:blipFill>
          <a:blip r:embed="rId3"/>
          <a:stretch>
            <a:fillRect/>
          </a:stretch>
        </p:blipFill>
        <p:spPr>
          <a:xfrm flipH="1">
            <a:off x="4074755" y="0"/>
            <a:ext cx="7283402" cy="6858000"/>
          </a:xfrm>
          <a:prstGeom prst="rect">
            <a:avLst/>
          </a:prstGeom>
        </p:spPr>
      </p:pic>
      <p:pic>
        <p:nvPicPr>
          <p:cNvPr id="6" name="Picture 5">
            <a:extLst>
              <a:ext uri="{FF2B5EF4-FFF2-40B4-BE49-F238E27FC236}">
                <a16:creationId xmlns:a16="http://schemas.microsoft.com/office/drawing/2014/main" id="{A12E5804-FB08-BA47-951B-BF86B6AF3189}"/>
              </a:ext>
            </a:extLst>
          </p:cNvPr>
          <p:cNvPicPr>
            <a:picLocks noChangeAspect="1"/>
          </p:cNvPicPr>
          <p:nvPr/>
        </p:nvPicPr>
        <p:blipFill>
          <a:blip r:embed="rId4"/>
          <a:stretch>
            <a:fillRect/>
          </a:stretch>
        </p:blipFill>
        <p:spPr>
          <a:xfrm rot="19246888">
            <a:off x="-864617" y="4284242"/>
            <a:ext cx="4321606" cy="4536889"/>
          </a:xfrm>
          <a:prstGeom prst="rect">
            <a:avLst/>
          </a:prstGeom>
        </p:spPr>
      </p:pic>
      <p:sp>
        <p:nvSpPr>
          <p:cNvPr id="7" name="TextBox 6">
            <a:extLst>
              <a:ext uri="{FF2B5EF4-FFF2-40B4-BE49-F238E27FC236}">
                <a16:creationId xmlns:a16="http://schemas.microsoft.com/office/drawing/2014/main" id="{FC4AB326-5F5B-1C41-976E-9F4AF72D8911}"/>
              </a:ext>
            </a:extLst>
          </p:cNvPr>
          <p:cNvSpPr txBox="1"/>
          <p:nvPr/>
        </p:nvSpPr>
        <p:spPr>
          <a:xfrm>
            <a:off x="126204" y="1019355"/>
            <a:ext cx="5810954" cy="1600438"/>
          </a:xfrm>
          <a:prstGeom prst="rect">
            <a:avLst/>
          </a:prstGeom>
          <a:noFill/>
        </p:spPr>
        <p:txBody>
          <a:bodyPr wrap="square" rtlCol="0">
            <a:spAutoFit/>
          </a:bodyPr>
          <a:lstStyle/>
          <a:p>
            <a:r>
              <a:rPr lang="en-US" dirty="0">
                <a:solidFill>
                  <a:srgbClr val="2672E7"/>
                </a:solidFill>
                <a:latin typeface="Gotham Light" pitchFamily="2" charset="0"/>
              </a:rPr>
              <a:t>World Happiness Report Dataset</a:t>
            </a:r>
          </a:p>
          <a:p>
            <a:r>
              <a:rPr lang="en-US" sz="4000" b="1" dirty="0">
                <a:solidFill>
                  <a:srgbClr val="073372"/>
                </a:solidFill>
                <a:latin typeface="Gotham Bold" panose="02000604040000020004" pitchFamily="2" charset="0"/>
              </a:rPr>
              <a:t>Data Visualization and Prediction</a:t>
            </a:r>
          </a:p>
        </p:txBody>
      </p:sp>
      <p:sp>
        <p:nvSpPr>
          <p:cNvPr id="8" name="TextBox 7">
            <a:extLst>
              <a:ext uri="{FF2B5EF4-FFF2-40B4-BE49-F238E27FC236}">
                <a16:creationId xmlns:a16="http://schemas.microsoft.com/office/drawing/2014/main" id="{492B228B-E741-9E4A-BCDE-B49D859CC092}"/>
              </a:ext>
            </a:extLst>
          </p:cNvPr>
          <p:cNvSpPr txBox="1"/>
          <p:nvPr/>
        </p:nvSpPr>
        <p:spPr>
          <a:xfrm>
            <a:off x="233652" y="6113542"/>
            <a:ext cx="3275320" cy="646331"/>
          </a:xfrm>
          <a:prstGeom prst="rect">
            <a:avLst/>
          </a:prstGeom>
          <a:noFill/>
        </p:spPr>
        <p:txBody>
          <a:bodyPr wrap="none" rtlCol="0">
            <a:spAutoFit/>
          </a:bodyPr>
          <a:lstStyle/>
          <a:p>
            <a:r>
              <a:rPr lang="en-US" sz="1200" spc="300" dirty="0">
                <a:solidFill>
                  <a:schemeClr val="bg1"/>
                </a:solidFill>
                <a:latin typeface="Gotham Book" panose="02000604040000020004" pitchFamily="2" charset="0"/>
              </a:rPr>
              <a:t>DONE BY: XIAO YANG</a:t>
            </a:r>
          </a:p>
          <a:p>
            <a:r>
              <a:rPr lang="en-US" sz="1200" spc="300" dirty="0">
                <a:solidFill>
                  <a:schemeClr val="bg1"/>
                </a:solidFill>
                <a:latin typeface="Gotham Book" panose="02000604040000020004" pitchFamily="2" charset="0"/>
              </a:rPr>
              <a:t>WONG CHUN FOONG</a:t>
            </a:r>
          </a:p>
          <a:p>
            <a:r>
              <a:rPr lang="en-US" sz="1200" spc="300" dirty="0">
                <a:solidFill>
                  <a:schemeClr val="bg1"/>
                </a:solidFill>
                <a:latin typeface="Gotham Book" panose="02000604040000020004" pitchFamily="2" charset="0"/>
              </a:rPr>
              <a:t>KEANE NGUYEN KIM XUYEN</a:t>
            </a:r>
          </a:p>
        </p:txBody>
      </p:sp>
      <p:sp>
        <p:nvSpPr>
          <p:cNvPr id="9" name="TextBox 8">
            <a:extLst>
              <a:ext uri="{FF2B5EF4-FFF2-40B4-BE49-F238E27FC236}">
                <a16:creationId xmlns:a16="http://schemas.microsoft.com/office/drawing/2014/main" id="{636B6DEE-4743-9C42-BD5F-2FD66B16A90F}"/>
              </a:ext>
            </a:extLst>
          </p:cNvPr>
          <p:cNvSpPr txBox="1"/>
          <p:nvPr/>
        </p:nvSpPr>
        <p:spPr>
          <a:xfrm>
            <a:off x="247890" y="3258598"/>
            <a:ext cx="4695388" cy="584775"/>
          </a:xfrm>
          <a:prstGeom prst="rect">
            <a:avLst/>
          </a:prstGeom>
          <a:noFill/>
        </p:spPr>
        <p:txBody>
          <a:bodyPr wrap="none" rtlCol="0">
            <a:spAutoFit/>
          </a:bodyPr>
          <a:lstStyle/>
          <a:p>
            <a:r>
              <a:rPr lang="en-US" sz="1600" spc="300" dirty="0">
                <a:solidFill>
                  <a:schemeClr val="bg1">
                    <a:lumMod val="50000"/>
                  </a:schemeClr>
                </a:solidFill>
                <a:latin typeface="Gotham Book" panose="02000604040000020004" pitchFamily="2" charset="0"/>
              </a:rPr>
              <a:t>CZ1015 INTRO TO DATA SCIENCE</a:t>
            </a:r>
          </a:p>
          <a:p>
            <a:r>
              <a:rPr lang="en-US" sz="1600" spc="300" dirty="0">
                <a:solidFill>
                  <a:schemeClr val="bg1">
                    <a:lumMod val="50000"/>
                  </a:schemeClr>
                </a:solidFill>
                <a:latin typeface="Gotham Book" panose="02000604040000020004" pitchFamily="2" charset="0"/>
              </a:rPr>
              <a:t>MINI-PROJECT PRESENTATION</a:t>
            </a:r>
          </a:p>
        </p:txBody>
      </p:sp>
    </p:spTree>
    <p:extLst>
      <p:ext uri="{BB962C8B-B14F-4D97-AF65-F5344CB8AC3E}">
        <p14:creationId xmlns:p14="http://schemas.microsoft.com/office/powerpoint/2010/main" val="421535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595754C3-7FF3-48C5-B72B-85C68E975904}"/>
              </a:ext>
            </a:extLst>
          </p:cNvPr>
          <p:cNvPicPr>
            <a:picLocks noChangeAspect="1"/>
          </p:cNvPicPr>
          <p:nvPr/>
        </p:nvPicPr>
        <p:blipFill>
          <a:blip r:embed="rId3"/>
          <a:stretch>
            <a:fillRect/>
          </a:stretch>
        </p:blipFill>
        <p:spPr>
          <a:xfrm>
            <a:off x="1448825" y="1686328"/>
            <a:ext cx="9893167" cy="3443874"/>
          </a:xfrm>
          <a:prstGeom prst="rect">
            <a:avLst/>
          </a:prstGeom>
        </p:spPr>
      </p:pic>
      <p:pic>
        <p:nvPicPr>
          <p:cNvPr id="23" name="Picture 22">
            <a:extLst>
              <a:ext uri="{FF2B5EF4-FFF2-40B4-BE49-F238E27FC236}">
                <a16:creationId xmlns:a16="http://schemas.microsoft.com/office/drawing/2014/main" id="{1884ADA6-BE98-49CF-941D-BEF48073A8EF}"/>
              </a:ext>
            </a:extLst>
          </p:cNvPr>
          <p:cNvPicPr>
            <a:picLocks noChangeAspect="1"/>
          </p:cNvPicPr>
          <p:nvPr/>
        </p:nvPicPr>
        <p:blipFill>
          <a:blip r:embed="rId4"/>
          <a:stretch>
            <a:fillRect/>
          </a:stretch>
        </p:blipFill>
        <p:spPr>
          <a:xfrm>
            <a:off x="2035857" y="5478109"/>
            <a:ext cx="9365792" cy="190517"/>
          </a:xfrm>
          <a:prstGeom prst="rect">
            <a:avLst/>
          </a:prstGeom>
        </p:spPr>
      </p:pic>
      <p:sp>
        <p:nvSpPr>
          <p:cNvPr id="24" name="Arrow: Curved Right 23">
            <a:extLst>
              <a:ext uri="{FF2B5EF4-FFF2-40B4-BE49-F238E27FC236}">
                <a16:creationId xmlns:a16="http://schemas.microsoft.com/office/drawing/2014/main" id="{20EEB0D3-6CEC-4C84-9AA6-3F7C87F78980}"/>
              </a:ext>
            </a:extLst>
          </p:cNvPr>
          <p:cNvSpPr/>
          <p:nvPr/>
        </p:nvSpPr>
        <p:spPr>
          <a:xfrm>
            <a:off x="581253" y="4683967"/>
            <a:ext cx="792002" cy="12085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6" name="Picture 25">
            <a:extLst>
              <a:ext uri="{FF2B5EF4-FFF2-40B4-BE49-F238E27FC236}">
                <a16:creationId xmlns:a16="http://schemas.microsoft.com/office/drawing/2014/main" id="{D2CACDCE-9E94-4A56-B2F7-6F6B623F87F4}"/>
              </a:ext>
            </a:extLst>
          </p:cNvPr>
          <p:cNvPicPr>
            <a:picLocks noChangeAspect="1"/>
          </p:cNvPicPr>
          <p:nvPr/>
        </p:nvPicPr>
        <p:blipFill>
          <a:blip r:embed="rId5"/>
          <a:stretch>
            <a:fillRect/>
          </a:stretch>
        </p:blipFill>
        <p:spPr>
          <a:xfrm>
            <a:off x="2047288" y="5768946"/>
            <a:ext cx="9342930" cy="220999"/>
          </a:xfrm>
          <a:prstGeom prst="rect">
            <a:avLst/>
          </a:prstGeom>
        </p:spPr>
      </p:pic>
      <p:sp>
        <p:nvSpPr>
          <p:cNvPr id="28" name="TextBox 27">
            <a:extLst>
              <a:ext uri="{FF2B5EF4-FFF2-40B4-BE49-F238E27FC236}">
                <a16:creationId xmlns:a16="http://schemas.microsoft.com/office/drawing/2014/main" id="{835D6387-E6A4-45A9-83BA-A060DED87987}"/>
              </a:ext>
            </a:extLst>
          </p:cNvPr>
          <p:cNvSpPr txBox="1"/>
          <p:nvPr/>
        </p:nvSpPr>
        <p:spPr>
          <a:xfrm>
            <a:off x="4742969" y="1283805"/>
            <a:ext cx="5170691" cy="307777"/>
          </a:xfrm>
          <a:prstGeom prst="rect">
            <a:avLst/>
          </a:prstGeom>
          <a:noFill/>
        </p:spPr>
        <p:txBody>
          <a:bodyPr wrap="square" rtlCol="0">
            <a:spAutoFit/>
          </a:bodyPr>
          <a:lstStyle/>
          <a:p>
            <a:r>
              <a:rPr lang="en-SG" sz="1400" b="1" dirty="0" err="1">
                <a:latin typeface="Gotham Book" pitchFamily="50" charset="0"/>
                <a:cs typeface="Gotham Book" pitchFamily="50" charset="0"/>
              </a:rPr>
              <a:t>uni</a:t>
            </a:r>
            <a:r>
              <a:rPr lang="en-SG" sz="1400" b="1" dirty="0">
                <a:latin typeface="Gotham Book" pitchFamily="50" charset="0"/>
                <a:cs typeface="Gotham Book" pitchFamily="50" charset="0"/>
              </a:rPr>
              <a:t>-variate linear regression for each column index</a:t>
            </a:r>
          </a:p>
        </p:txBody>
      </p:sp>
      <p:sp>
        <p:nvSpPr>
          <p:cNvPr id="32" name="Arrow: Down 31">
            <a:extLst>
              <a:ext uri="{FF2B5EF4-FFF2-40B4-BE49-F238E27FC236}">
                <a16:creationId xmlns:a16="http://schemas.microsoft.com/office/drawing/2014/main" id="{E75EDB64-27DA-477E-A2C2-6B857194B0C2}"/>
              </a:ext>
            </a:extLst>
          </p:cNvPr>
          <p:cNvSpPr/>
          <p:nvPr/>
        </p:nvSpPr>
        <p:spPr>
          <a:xfrm>
            <a:off x="528926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Down 32">
            <a:extLst>
              <a:ext uri="{FF2B5EF4-FFF2-40B4-BE49-F238E27FC236}">
                <a16:creationId xmlns:a16="http://schemas.microsoft.com/office/drawing/2014/main" id="{38D8FC8C-5A24-4A56-AA85-64028BFBC462}"/>
              </a:ext>
            </a:extLst>
          </p:cNvPr>
          <p:cNvSpPr/>
          <p:nvPr/>
        </p:nvSpPr>
        <p:spPr>
          <a:xfrm>
            <a:off x="6948893" y="5059949"/>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Down 33">
            <a:extLst>
              <a:ext uri="{FF2B5EF4-FFF2-40B4-BE49-F238E27FC236}">
                <a16:creationId xmlns:a16="http://schemas.microsoft.com/office/drawing/2014/main" id="{BF112C63-A812-46F8-AE55-96D4CFE79EB9}"/>
              </a:ext>
            </a:extLst>
          </p:cNvPr>
          <p:cNvSpPr/>
          <p:nvPr/>
        </p:nvSpPr>
        <p:spPr>
          <a:xfrm>
            <a:off x="868852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Down 34">
            <a:extLst>
              <a:ext uri="{FF2B5EF4-FFF2-40B4-BE49-F238E27FC236}">
                <a16:creationId xmlns:a16="http://schemas.microsoft.com/office/drawing/2014/main" id="{3AF9B28C-6BF9-4E5F-AE7C-56B25C02A156}"/>
              </a:ext>
            </a:extLst>
          </p:cNvPr>
          <p:cNvSpPr/>
          <p:nvPr/>
        </p:nvSpPr>
        <p:spPr>
          <a:xfrm>
            <a:off x="9547231" y="5071341"/>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Arrow: Down 35">
            <a:extLst>
              <a:ext uri="{FF2B5EF4-FFF2-40B4-BE49-F238E27FC236}">
                <a16:creationId xmlns:a16="http://schemas.microsoft.com/office/drawing/2014/main" id="{CEC48C3F-F906-4741-B450-AD23759A4749}"/>
              </a:ext>
            </a:extLst>
          </p:cNvPr>
          <p:cNvSpPr/>
          <p:nvPr/>
        </p:nvSpPr>
        <p:spPr>
          <a:xfrm>
            <a:off x="10893653" y="5064204"/>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Arrow: Down 37">
            <a:extLst>
              <a:ext uri="{FF2B5EF4-FFF2-40B4-BE49-F238E27FC236}">
                <a16:creationId xmlns:a16="http://schemas.microsoft.com/office/drawing/2014/main" id="{F67FEB31-7DB8-4371-B9D7-80AF1D200B6B}"/>
              </a:ext>
            </a:extLst>
          </p:cNvPr>
          <p:cNvSpPr/>
          <p:nvPr/>
        </p:nvSpPr>
        <p:spPr>
          <a:xfrm>
            <a:off x="4376540" y="5059107"/>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3D88279-A174-453F-8436-215AF9133871}"/>
              </a:ext>
            </a:extLst>
          </p:cNvPr>
          <p:cNvSpPr txBox="1"/>
          <p:nvPr/>
        </p:nvSpPr>
        <p:spPr>
          <a:xfrm>
            <a:off x="1439095" y="5158776"/>
            <a:ext cx="2064379" cy="307777"/>
          </a:xfrm>
          <a:prstGeom prst="rect">
            <a:avLst/>
          </a:prstGeom>
          <a:noFill/>
        </p:spPr>
        <p:txBody>
          <a:bodyPr wrap="square" rtlCol="0">
            <a:spAutoFit/>
          </a:bodyPr>
          <a:lstStyle/>
          <a:p>
            <a:r>
              <a:rPr lang="en-SG" sz="1400" dirty="0">
                <a:latin typeface="Gotham Book" pitchFamily="50" charset="0"/>
                <a:cs typeface="Gotham Book" pitchFamily="50" charset="0"/>
              </a:rPr>
              <a:t>Predictions:</a:t>
            </a:r>
          </a:p>
        </p:txBody>
      </p:sp>
    </p:spTree>
    <p:extLst>
      <p:ext uri="{BB962C8B-B14F-4D97-AF65-F5344CB8AC3E}">
        <p14:creationId xmlns:p14="http://schemas.microsoft.com/office/powerpoint/2010/main" val="3490155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2" grpId="0" animBg="1"/>
      <p:bldP spid="33" grpId="0" animBg="1"/>
      <p:bldP spid="34" grpId="0" animBg="1"/>
      <p:bldP spid="35" grpId="0" animBg="1"/>
      <p:bldP spid="36" grpId="0" animBg="1"/>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7318DCCE-28B7-4526-9BBA-45D518EC1287}"/>
              </a:ext>
            </a:extLst>
          </p:cNvPr>
          <p:cNvSpPr txBox="1"/>
          <p:nvPr/>
        </p:nvSpPr>
        <p:spPr>
          <a:xfrm>
            <a:off x="606488" y="1712200"/>
            <a:ext cx="7595119" cy="646331"/>
          </a:xfrm>
          <a:prstGeom prst="rect">
            <a:avLst/>
          </a:prstGeom>
          <a:noFill/>
        </p:spPr>
        <p:txBody>
          <a:bodyPr wrap="square" rtlCol="0">
            <a:spAutoFit/>
          </a:bodyPr>
          <a:lstStyle/>
          <a:p>
            <a:r>
              <a:rPr lang="zh-CN" altLang="en-US" dirty="0">
                <a:latin typeface="Gotham Book" pitchFamily="50" charset="0"/>
                <a:cs typeface="Gotham Book" pitchFamily="50" charset="0"/>
              </a:rPr>
              <a:t>√ </a:t>
            </a:r>
            <a:r>
              <a:rPr lang="en-SG" altLang="zh-CN" dirty="0">
                <a:latin typeface="Gotham Book" pitchFamily="50" charset="0"/>
                <a:cs typeface="Gotham Book" pitchFamily="50" charset="0"/>
              </a:rPr>
              <a:t>after predicting the indexes for each country...</a:t>
            </a:r>
          </a:p>
          <a:p>
            <a:r>
              <a:rPr lang="en-SG" dirty="0">
                <a:latin typeface="Gotham Book" pitchFamily="50" charset="0"/>
                <a:cs typeface="Gotham Book" pitchFamily="50" charset="0"/>
              </a:rPr>
              <a:t>   Predict happiness for each country by using all 6 indexes </a:t>
            </a:r>
          </a:p>
        </p:txBody>
      </p:sp>
      <p:pic>
        <p:nvPicPr>
          <p:cNvPr id="23" name="Picture 22" descr="A close up of a map&#10;&#10;Description generated with high confidence">
            <a:extLst>
              <a:ext uri="{FF2B5EF4-FFF2-40B4-BE49-F238E27FC236}">
                <a16:creationId xmlns:a16="http://schemas.microsoft.com/office/drawing/2014/main" id="{6DF3F9A2-9572-47ED-88BD-3E48A96C6166}"/>
              </a:ext>
            </a:extLst>
          </p:cNvPr>
          <p:cNvPicPr>
            <a:picLocks noChangeAspect="1"/>
          </p:cNvPicPr>
          <p:nvPr/>
        </p:nvPicPr>
        <p:blipFill>
          <a:blip r:embed="rId3"/>
          <a:stretch>
            <a:fillRect/>
          </a:stretch>
        </p:blipFill>
        <p:spPr>
          <a:xfrm>
            <a:off x="120737" y="2338926"/>
            <a:ext cx="7924588" cy="4036446"/>
          </a:xfrm>
          <a:prstGeom prst="rect">
            <a:avLst/>
          </a:prstGeom>
        </p:spPr>
      </p:pic>
      <p:pic>
        <p:nvPicPr>
          <p:cNvPr id="25" name="Picture 24" descr="A screenshot of text&#10;&#10;Description generated with very high confidence">
            <a:extLst>
              <a:ext uri="{FF2B5EF4-FFF2-40B4-BE49-F238E27FC236}">
                <a16:creationId xmlns:a16="http://schemas.microsoft.com/office/drawing/2014/main" id="{0184C962-EEFA-42D6-A13B-4F0A49DBFFEE}"/>
              </a:ext>
            </a:extLst>
          </p:cNvPr>
          <p:cNvPicPr>
            <a:picLocks noChangeAspect="1"/>
          </p:cNvPicPr>
          <p:nvPr/>
        </p:nvPicPr>
        <p:blipFill>
          <a:blip r:embed="rId4"/>
          <a:stretch>
            <a:fillRect/>
          </a:stretch>
        </p:blipFill>
        <p:spPr>
          <a:xfrm>
            <a:off x="8229257" y="3059457"/>
            <a:ext cx="3962743" cy="2530059"/>
          </a:xfrm>
          <a:prstGeom prst="rect">
            <a:avLst/>
          </a:prstGeom>
        </p:spPr>
      </p:pic>
      <p:sp>
        <p:nvSpPr>
          <p:cNvPr id="26" name="TextBox 25">
            <a:extLst>
              <a:ext uri="{FF2B5EF4-FFF2-40B4-BE49-F238E27FC236}">
                <a16:creationId xmlns:a16="http://schemas.microsoft.com/office/drawing/2014/main" id="{5B494D67-0F18-4448-81AA-AEE2EECC94C1}"/>
              </a:ext>
            </a:extLst>
          </p:cNvPr>
          <p:cNvSpPr txBox="1"/>
          <p:nvPr/>
        </p:nvSpPr>
        <p:spPr>
          <a:xfrm>
            <a:off x="8229256" y="2491273"/>
            <a:ext cx="3686925" cy="369332"/>
          </a:xfrm>
          <a:prstGeom prst="rect">
            <a:avLst/>
          </a:prstGeom>
          <a:noFill/>
        </p:spPr>
        <p:txBody>
          <a:bodyPr wrap="square" rtlCol="0">
            <a:spAutoFit/>
          </a:bodyPr>
          <a:lstStyle/>
          <a:p>
            <a:r>
              <a:rPr lang="en-SG" dirty="0">
                <a:latin typeface="Gotham Book" pitchFamily="50" charset="0"/>
                <a:cs typeface="Gotham Book" pitchFamily="50" charset="0"/>
              </a:rPr>
              <a:t>Multi-variate Linear Regression</a:t>
            </a:r>
          </a:p>
        </p:txBody>
      </p:sp>
    </p:spTree>
    <p:extLst>
      <p:ext uri="{BB962C8B-B14F-4D97-AF65-F5344CB8AC3E}">
        <p14:creationId xmlns:p14="http://schemas.microsoft.com/office/powerpoint/2010/main" val="3765674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CF0FE266-0287-48BD-A899-D4C20AABEA9E}"/>
              </a:ext>
            </a:extLst>
          </p:cNvPr>
          <p:cNvSpPr txBox="1"/>
          <p:nvPr/>
        </p:nvSpPr>
        <p:spPr>
          <a:xfrm>
            <a:off x="690465" y="1712200"/>
            <a:ext cx="3666931" cy="373224"/>
          </a:xfrm>
          <a:prstGeom prst="rect">
            <a:avLst/>
          </a:prstGeom>
          <a:noFill/>
        </p:spPr>
        <p:txBody>
          <a:bodyPr wrap="square" rtlCol="0">
            <a:spAutoFit/>
          </a:bodyPr>
          <a:lstStyle/>
          <a:p>
            <a:r>
              <a:rPr lang="en-SG" dirty="0">
                <a:latin typeface="Gotham Book" pitchFamily="50" charset="0"/>
                <a:cs typeface="Gotham Book" pitchFamily="50" charset="0"/>
              </a:rPr>
              <a:t>Random Forest Regression</a:t>
            </a:r>
          </a:p>
        </p:txBody>
      </p:sp>
      <p:pic>
        <p:nvPicPr>
          <p:cNvPr id="25" name="Picture 24" descr="A close up of a map&#10;&#10;Description generated with very high confidence">
            <a:extLst>
              <a:ext uri="{FF2B5EF4-FFF2-40B4-BE49-F238E27FC236}">
                <a16:creationId xmlns:a16="http://schemas.microsoft.com/office/drawing/2014/main" id="{C627B2F0-9314-4532-B242-368A575BE794}"/>
              </a:ext>
            </a:extLst>
          </p:cNvPr>
          <p:cNvPicPr>
            <a:picLocks noChangeAspect="1"/>
          </p:cNvPicPr>
          <p:nvPr/>
        </p:nvPicPr>
        <p:blipFill>
          <a:blip r:embed="rId3"/>
          <a:stretch>
            <a:fillRect/>
          </a:stretch>
        </p:blipFill>
        <p:spPr>
          <a:xfrm>
            <a:off x="187625" y="2262827"/>
            <a:ext cx="7732447" cy="3929089"/>
          </a:xfrm>
          <a:prstGeom prst="rect">
            <a:avLst/>
          </a:prstGeom>
        </p:spPr>
      </p:pic>
      <p:pic>
        <p:nvPicPr>
          <p:cNvPr id="27" name="Picture 26" descr="A close up of a map&#10;&#10;Description generated with high confidence">
            <a:extLst>
              <a:ext uri="{FF2B5EF4-FFF2-40B4-BE49-F238E27FC236}">
                <a16:creationId xmlns:a16="http://schemas.microsoft.com/office/drawing/2014/main" id="{4BB903B3-117E-4760-BBBB-BABE7666FA79}"/>
              </a:ext>
            </a:extLst>
          </p:cNvPr>
          <p:cNvPicPr>
            <a:picLocks noChangeAspect="1"/>
          </p:cNvPicPr>
          <p:nvPr/>
        </p:nvPicPr>
        <p:blipFill rotWithShape="1">
          <a:blip r:embed="rId4"/>
          <a:srcRect r="50894"/>
          <a:stretch/>
        </p:blipFill>
        <p:spPr>
          <a:xfrm>
            <a:off x="8196925" y="1"/>
            <a:ext cx="3203549" cy="3322934"/>
          </a:xfrm>
          <a:prstGeom prst="rect">
            <a:avLst/>
          </a:prstGeom>
        </p:spPr>
      </p:pic>
      <p:pic>
        <p:nvPicPr>
          <p:cNvPr id="28" name="Picture 27" descr="A close up of a map&#10;&#10;Description generated with high confidence">
            <a:extLst>
              <a:ext uri="{FF2B5EF4-FFF2-40B4-BE49-F238E27FC236}">
                <a16:creationId xmlns:a16="http://schemas.microsoft.com/office/drawing/2014/main" id="{DA04AB86-60BD-4758-A7EA-F26EE4391973}"/>
              </a:ext>
            </a:extLst>
          </p:cNvPr>
          <p:cNvPicPr>
            <a:picLocks noChangeAspect="1"/>
          </p:cNvPicPr>
          <p:nvPr/>
        </p:nvPicPr>
        <p:blipFill rotWithShape="1">
          <a:blip r:embed="rId4"/>
          <a:srcRect l="50047"/>
          <a:stretch/>
        </p:blipFill>
        <p:spPr>
          <a:xfrm>
            <a:off x="8051381" y="3314774"/>
            <a:ext cx="3216228" cy="3279544"/>
          </a:xfrm>
          <a:prstGeom prst="rect">
            <a:avLst/>
          </a:prstGeom>
        </p:spPr>
      </p:pic>
      <p:pic>
        <p:nvPicPr>
          <p:cNvPr id="30" name="Picture 29" descr="A screenshot of a cell phone&#10;&#10;Description generated with high confidence">
            <a:extLst>
              <a:ext uri="{FF2B5EF4-FFF2-40B4-BE49-F238E27FC236}">
                <a16:creationId xmlns:a16="http://schemas.microsoft.com/office/drawing/2014/main" id="{1D2A6C5B-63C4-4907-B43A-C35469D9FB87}"/>
              </a:ext>
            </a:extLst>
          </p:cNvPr>
          <p:cNvPicPr>
            <a:picLocks noChangeAspect="1"/>
          </p:cNvPicPr>
          <p:nvPr/>
        </p:nvPicPr>
        <p:blipFill rotWithShape="1">
          <a:blip r:embed="rId5"/>
          <a:srcRect r="47052" b="16942"/>
          <a:stretch/>
        </p:blipFill>
        <p:spPr>
          <a:xfrm>
            <a:off x="7920072" y="3778588"/>
            <a:ext cx="4127817" cy="1139312"/>
          </a:xfrm>
          <a:prstGeom prst="rect">
            <a:avLst/>
          </a:prstGeom>
        </p:spPr>
      </p:pic>
    </p:spTree>
    <p:extLst>
      <p:ext uri="{BB962C8B-B14F-4D97-AF65-F5344CB8AC3E}">
        <p14:creationId xmlns:p14="http://schemas.microsoft.com/office/powerpoint/2010/main" val="9972046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descr="A screenshot of a cell phone&#10;&#10;Description generated with high confidence">
            <a:extLst>
              <a:ext uri="{FF2B5EF4-FFF2-40B4-BE49-F238E27FC236}">
                <a16:creationId xmlns:a16="http://schemas.microsoft.com/office/drawing/2014/main" id="{EA44D6E6-B5C2-48C6-BEC9-F4CAB4656C53}"/>
              </a:ext>
            </a:extLst>
          </p:cNvPr>
          <p:cNvPicPr>
            <a:picLocks noChangeAspect="1"/>
          </p:cNvPicPr>
          <p:nvPr/>
        </p:nvPicPr>
        <p:blipFill>
          <a:blip r:embed="rId3"/>
          <a:stretch>
            <a:fillRect/>
          </a:stretch>
        </p:blipFill>
        <p:spPr>
          <a:xfrm>
            <a:off x="156222" y="2135533"/>
            <a:ext cx="8256763" cy="3224408"/>
          </a:xfrm>
          <a:prstGeom prst="rect">
            <a:avLst/>
          </a:prstGeom>
        </p:spPr>
      </p:pic>
      <p:sp>
        <p:nvSpPr>
          <p:cNvPr id="21" name="TextBox 20">
            <a:extLst>
              <a:ext uri="{FF2B5EF4-FFF2-40B4-BE49-F238E27FC236}">
                <a16:creationId xmlns:a16="http://schemas.microsoft.com/office/drawing/2014/main" id="{70794F95-9021-4399-9AC0-F8C00D9C36E8}"/>
              </a:ext>
            </a:extLst>
          </p:cNvPr>
          <p:cNvSpPr txBox="1"/>
          <p:nvPr/>
        </p:nvSpPr>
        <p:spPr>
          <a:xfrm>
            <a:off x="592602" y="1694200"/>
            <a:ext cx="6722598" cy="369332"/>
          </a:xfrm>
          <a:prstGeom prst="rect">
            <a:avLst/>
          </a:prstGeom>
          <a:noFill/>
        </p:spPr>
        <p:txBody>
          <a:bodyPr wrap="square" rtlCol="0">
            <a:spAutoFit/>
          </a:bodyPr>
          <a:lstStyle/>
          <a:p>
            <a:r>
              <a:rPr lang="en-SG" dirty="0">
                <a:latin typeface="Gotham Book" pitchFamily="50" charset="0"/>
                <a:cs typeface="Gotham Book" pitchFamily="50" charset="0"/>
              </a:rPr>
              <a:t>Regression is great enough, but stats are not so ideal...</a:t>
            </a:r>
          </a:p>
        </p:txBody>
      </p:sp>
      <p:sp>
        <p:nvSpPr>
          <p:cNvPr id="22" name="Rectangle: Rounded Corners 21">
            <a:extLst>
              <a:ext uri="{FF2B5EF4-FFF2-40B4-BE49-F238E27FC236}">
                <a16:creationId xmlns:a16="http://schemas.microsoft.com/office/drawing/2014/main" id="{CC5753F6-2CA5-4999-A3F4-1E1BF9ED1C86}"/>
              </a:ext>
            </a:extLst>
          </p:cNvPr>
          <p:cNvSpPr/>
          <p:nvPr/>
        </p:nvSpPr>
        <p:spPr>
          <a:xfrm>
            <a:off x="7316957" y="1878866"/>
            <a:ext cx="1297859" cy="38594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83965917-9F07-49E1-9DD2-C71793FD9E5D}"/>
              </a:ext>
            </a:extLst>
          </p:cNvPr>
          <p:cNvSpPr/>
          <p:nvPr/>
        </p:nvSpPr>
        <p:spPr>
          <a:xfrm>
            <a:off x="1028059" y="2071323"/>
            <a:ext cx="1636170" cy="3368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Connector: Elbow 33">
            <a:extLst>
              <a:ext uri="{FF2B5EF4-FFF2-40B4-BE49-F238E27FC236}">
                <a16:creationId xmlns:a16="http://schemas.microsoft.com/office/drawing/2014/main" id="{5CAA11FC-65BF-4DBB-9414-0F0B8CED4D01}"/>
              </a:ext>
            </a:extLst>
          </p:cNvPr>
          <p:cNvCxnSpPr>
            <a:cxnSpLocks/>
            <a:stCxn id="32" idx="2"/>
          </p:cNvCxnSpPr>
          <p:nvPr/>
        </p:nvCxnSpPr>
        <p:spPr>
          <a:xfrm rot="16200000" flipH="1">
            <a:off x="1959195" y="5326666"/>
            <a:ext cx="590198" cy="8163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34D8FE-F4FA-4B07-A4AA-40DB683A4022}"/>
              </a:ext>
            </a:extLst>
          </p:cNvPr>
          <p:cNvSpPr txBox="1"/>
          <p:nvPr/>
        </p:nvSpPr>
        <p:spPr>
          <a:xfrm>
            <a:off x="2744859" y="5845250"/>
            <a:ext cx="3872204" cy="369332"/>
          </a:xfrm>
          <a:prstGeom prst="rect">
            <a:avLst/>
          </a:prstGeom>
          <a:noFill/>
        </p:spPr>
        <p:txBody>
          <a:bodyPr wrap="square" rtlCol="0">
            <a:spAutoFit/>
          </a:bodyPr>
          <a:lstStyle/>
          <a:p>
            <a:r>
              <a:rPr lang="en-SG" dirty="0">
                <a:latin typeface="Gotham Book" pitchFamily="50" charset="0"/>
                <a:cs typeface="Gotham Book" pitchFamily="50" charset="0"/>
              </a:rPr>
              <a:t>Uni-variate Linear Regression</a:t>
            </a:r>
          </a:p>
        </p:txBody>
      </p:sp>
      <p:pic>
        <p:nvPicPr>
          <p:cNvPr id="30" name="Picture 29" descr="A screenshot of a cell phone&#10;&#10;Description generated with very high confidence">
            <a:extLst>
              <a:ext uri="{FF2B5EF4-FFF2-40B4-BE49-F238E27FC236}">
                <a16:creationId xmlns:a16="http://schemas.microsoft.com/office/drawing/2014/main" id="{F57B04BA-79AE-43FA-854F-4267023AB957}"/>
              </a:ext>
            </a:extLst>
          </p:cNvPr>
          <p:cNvPicPr>
            <a:picLocks noChangeAspect="1"/>
          </p:cNvPicPr>
          <p:nvPr/>
        </p:nvPicPr>
        <p:blipFill>
          <a:blip r:embed="rId4"/>
          <a:stretch>
            <a:fillRect/>
          </a:stretch>
        </p:blipFill>
        <p:spPr>
          <a:xfrm>
            <a:off x="7159249" y="1622199"/>
            <a:ext cx="5013851" cy="4266645"/>
          </a:xfrm>
          <a:prstGeom prst="rect">
            <a:avLst/>
          </a:prstGeom>
        </p:spPr>
      </p:pic>
      <p:sp>
        <p:nvSpPr>
          <p:cNvPr id="31" name="Oval 30">
            <a:extLst>
              <a:ext uri="{FF2B5EF4-FFF2-40B4-BE49-F238E27FC236}">
                <a16:creationId xmlns:a16="http://schemas.microsoft.com/office/drawing/2014/main" id="{9993D988-6B03-4E62-ADD6-BA46B1033229}"/>
              </a:ext>
            </a:extLst>
          </p:cNvPr>
          <p:cNvSpPr/>
          <p:nvPr/>
        </p:nvSpPr>
        <p:spPr>
          <a:xfrm>
            <a:off x="8340829" y="2063532"/>
            <a:ext cx="441766" cy="437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Arrow: Down 38">
            <a:extLst>
              <a:ext uri="{FF2B5EF4-FFF2-40B4-BE49-F238E27FC236}">
                <a16:creationId xmlns:a16="http://schemas.microsoft.com/office/drawing/2014/main" id="{63B6E856-2C4A-45AF-83C3-835212986979}"/>
              </a:ext>
            </a:extLst>
          </p:cNvPr>
          <p:cNvSpPr/>
          <p:nvPr/>
        </p:nvSpPr>
        <p:spPr>
          <a:xfrm rot="2571602">
            <a:off x="8884237" y="1181803"/>
            <a:ext cx="298580" cy="909363"/>
          </a:xfrm>
          <a:prstGeom prst="downArrow">
            <a:avLst>
              <a:gd name="adj1" fmla="val 45777"/>
              <a:gd name="adj2" fmla="val 115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C635606C-C24B-4D1A-ACCC-AAC125567CD4}"/>
              </a:ext>
            </a:extLst>
          </p:cNvPr>
          <p:cNvSpPr txBox="1"/>
          <p:nvPr/>
        </p:nvSpPr>
        <p:spPr>
          <a:xfrm>
            <a:off x="8201324" y="891735"/>
            <a:ext cx="2501827" cy="369332"/>
          </a:xfrm>
          <a:prstGeom prst="rect">
            <a:avLst/>
          </a:prstGeom>
          <a:noFill/>
        </p:spPr>
        <p:txBody>
          <a:bodyPr wrap="square" rtlCol="0">
            <a:spAutoFit/>
          </a:bodyPr>
          <a:lstStyle/>
          <a:p>
            <a:r>
              <a:rPr lang="en-SG" b="1" dirty="0">
                <a:latin typeface="Gotham Book" pitchFamily="50" charset="0"/>
                <a:cs typeface="Gotham Book" pitchFamily="50" charset="0"/>
              </a:rPr>
              <a:t>Highest Correlation </a:t>
            </a:r>
          </a:p>
        </p:txBody>
      </p:sp>
    </p:spTree>
    <p:extLst>
      <p:ext uri="{BB962C8B-B14F-4D97-AF65-F5344CB8AC3E}">
        <p14:creationId xmlns:p14="http://schemas.microsoft.com/office/powerpoint/2010/main" val="20490698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37" grpId="0"/>
      <p:bldP spid="31"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392827" y="644853"/>
            <a:ext cx="4478678" cy="977346"/>
            <a:chOff x="3888502" y="644853"/>
            <a:chExt cx="3684814" cy="977346"/>
          </a:xfrm>
        </p:grpSpPr>
        <p:sp>
          <p:nvSpPr>
            <p:cNvPr id="3" name="TextBox 2">
              <a:extLst>
                <a:ext uri="{FF2B5EF4-FFF2-40B4-BE49-F238E27FC236}">
                  <a16:creationId xmlns:a16="http://schemas.microsoft.com/office/drawing/2014/main" id="{2A541424-BBB4-EA49-84E4-2052668AEC83}"/>
                </a:ext>
              </a:extLst>
            </p:cNvPr>
            <p:cNvSpPr txBox="1"/>
            <p:nvPr/>
          </p:nvSpPr>
          <p:spPr>
            <a:xfrm>
              <a:off x="3888502" y="64485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208EC27-FAAE-42D2-9ECB-BB1C3405F8C8}"/>
              </a:ext>
            </a:extLst>
          </p:cNvPr>
          <p:cNvSpPr txBox="1"/>
          <p:nvPr/>
        </p:nvSpPr>
        <p:spPr>
          <a:xfrm>
            <a:off x="1496566" y="1572192"/>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2018</a:t>
            </a:r>
          </a:p>
        </p:txBody>
      </p:sp>
      <p:pic>
        <p:nvPicPr>
          <p:cNvPr id="24" name="Picture 23" descr="A close up of a map&#10;&#10;Description generated with very high confidence">
            <a:extLst>
              <a:ext uri="{FF2B5EF4-FFF2-40B4-BE49-F238E27FC236}">
                <a16:creationId xmlns:a16="http://schemas.microsoft.com/office/drawing/2014/main" id="{DC570C5A-F73D-4257-AFCF-435C001D7909}"/>
              </a:ext>
            </a:extLst>
          </p:cNvPr>
          <p:cNvPicPr>
            <a:picLocks noChangeAspect="1"/>
          </p:cNvPicPr>
          <p:nvPr/>
        </p:nvPicPr>
        <p:blipFill rotWithShape="1">
          <a:blip r:embed="rId3"/>
          <a:srcRect r="9911"/>
          <a:stretch/>
        </p:blipFill>
        <p:spPr>
          <a:xfrm>
            <a:off x="6351824" y="1781674"/>
            <a:ext cx="5508419" cy="3014740"/>
          </a:xfrm>
          <a:prstGeom prst="rect">
            <a:avLst/>
          </a:prstGeom>
        </p:spPr>
      </p:pic>
      <p:sp>
        <p:nvSpPr>
          <p:cNvPr id="25" name="TextBox 24">
            <a:extLst>
              <a:ext uri="{FF2B5EF4-FFF2-40B4-BE49-F238E27FC236}">
                <a16:creationId xmlns:a16="http://schemas.microsoft.com/office/drawing/2014/main" id="{2D854A71-320D-43D8-A3FA-48F93FC9935F}"/>
              </a:ext>
            </a:extLst>
          </p:cNvPr>
          <p:cNvSpPr txBox="1"/>
          <p:nvPr/>
        </p:nvSpPr>
        <p:spPr>
          <a:xfrm>
            <a:off x="7534439" y="1552167"/>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2023</a:t>
            </a:r>
          </a:p>
        </p:txBody>
      </p:sp>
      <p:pic>
        <p:nvPicPr>
          <p:cNvPr id="27" name="Picture 26" descr="A close up of a map&#10;&#10;Description generated with very high confidence">
            <a:extLst>
              <a:ext uri="{FF2B5EF4-FFF2-40B4-BE49-F238E27FC236}">
                <a16:creationId xmlns:a16="http://schemas.microsoft.com/office/drawing/2014/main" id="{93385B55-87F4-468A-AA05-0EBC96F73000}"/>
              </a:ext>
            </a:extLst>
          </p:cNvPr>
          <p:cNvPicPr>
            <a:picLocks noChangeAspect="1"/>
          </p:cNvPicPr>
          <p:nvPr/>
        </p:nvPicPr>
        <p:blipFill>
          <a:blip r:embed="rId4"/>
          <a:stretch>
            <a:fillRect/>
          </a:stretch>
        </p:blipFill>
        <p:spPr>
          <a:xfrm>
            <a:off x="462444" y="1911866"/>
            <a:ext cx="5889380" cy="2797843"/>
          </a:xfrm>
          <a:prstGeom prst="rect">
            <a:avLst/>
          </a:prstGeom>
        </p:spPr>
      </p:pic>
    </p:spTree>
    <p:extLst>
      <p:ext uri="{BB962C8B-B14F-4D97-AF65-F5344CB8AC3E}">
        <p14:creationId xmlns:p14="http://schemas.microsoft.com/office/powerpoint/2010/main" val="3041473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So, what is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Outcome</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9024132"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2624EF78-5808-C644-8A4D-07316E515C90}"/>
              </a:ext>
            </a:extLst>
          </p:cNvPr>
          <p:cNvGrpSpPr/>
          <p:nvPr/>
        </p:nvGrpSpPr>
        <p:grpSpPr>
          <a:xfrm>
            <a:off x="6651066" y="-943228"/>
            <a:ext cx="6434142" cy="5442609"/>
            <a:chOff x="6651066" y="-943228"/>
            <a:chExt cx="6434142" cy="5442609"/>
          </a:xfrm>
        </p:grpSpPr>
        <p:sp>
          <p:nvSpPr>
            <p:cNvPr id="17" name="AutoShape 1">
              <a:extLst>
                <a:ext uri="{FF2B5EF4-FFF2-40B4-BE49-F238E27FC236}">
                  <a16:creationId xmlns:a16="http://schemas.microsoft.com/office/drawing/2014/main" id="{E0C896A4-54F7-4C44-B61D-74AF632A4862}"/>
                </a:ext>
              </a:extLst>
            </p:cNvPr>
            <p:cNvSpPr>
              <a:spLocks/>
            </p:cNvSpPr>
            <p:nvPr/>
          </p:nvSpPr>
          <p:spPr bwMode="auto">
            <a:xfrm rot="10003905">
              <a:off x="6651066" y="-264167"/>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381000" cap="flat">
              <a:gradFill>
                <a:gsLst>
                  <a:gs pos="0">
                    <a:srgbClr val="073372"/>
                  </a:gs>
                  <a:gs pos="100000">
                    <a:srgbClr val="15D2FD"/>
                  </a:gs>
                </a:gsLst>
                <a:lin ang="2700000" scaled="0"/>
              </a:gradFill>
              <a:miter lim="800000"/>
              <a:headEnd type="none" w="med" len="med"/>
              <a:tailEnd type="none" w="med" len="med"/>
            </a:ln>
          </p:spPr>
          <p:txBody>
            <a:bodyPr lIns="0" tIns="0" rIns="0" bIns="0"/>
            <a:lstStyle/>
            <a:p>
              <a:endParaRPr lang="en-US"/>
            </a:p>
          </p:txBody>
        </p:sp>
        <p:sp>
          <p:nvSpPr>
            <p:cNvPr id="19" name="AutoShape 1">
              <a:extLst>
                <a:ext uri="{FF2B5EF4-FFF2-40B4-BE49-F238E27FC236}">
                  <a16:creationId xmlns:a16="http://schemas.microsoft.com/office/drawing/2014/main" id="{D20A10A9-9DB4-2944-B29F-D1EB87145EFC}"/>
                </a:ext>
              </a:extLst>
            </p:cNvPr>
            <p:cNvSpPr>
              <a:spLocks/>
            </p:cNvSpPr>
            <p:nvPr/>
          </p:nvSpPr>
          <p:spPr bwMode="auto">
            <a:xfrm rot="8749278">
              <a:off x="9870985"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rgbClr val="09307C"/>
                  </a:gs>
                  <a:gs pos="100000">
                    <a:srgbClr val="15D2FD"/>
                  </a:gs>
                </a:gsLst>
                <a:lin ang="2700000" scaled="0"/>
              </a:gradFill>
              <a:miter lim="800000"/>
              <a:headEnd type="none" w="med" len="med"/>
              <a:tailEnd type="none" w="med" len="med"/>
            </a:ln>
          </p:spPr>
          <p:txBody>
            <a:bodyPr lIns="0" tIns="0" rIns="0" bIns="0"/>
            <a:lstStyle/>
            <a:p>
              <a:endParaRPr lang="en-US"/>
            </a:p>
          </p:txBody>
        </p:sp>
        <p:sp>
          <p:nvSpPr>
            <p:cNvPr id="16" name="TextBox 15">
              <a:extLst>
                <a:ext uri="{FF2B5EF4-FFF2-40B4-BE49-F238E27FC236}">
                  <a16:creationId xmlns:a16="http://schemas.microsoft.com/office/drawing/2014/main" id="{10ADBCE5-B47D-7442-AFF4-DF693F6610E3}"/>
                </a:ext>
              </a:extLst>
            </p:cNvPr>
            <p:cNvSpPr txBox="1"/>
            <p:nvPr/>
          </p:nvSpPr>
          <p:spPr>
            <a:xfrm>
              <a:off x="7207311" y="1622199"/>
              <a:ext cx="3369410" cy="954107"/>
            </a:xfrm>
            <a:prstGeom prst="rect">
              <a:avLst/>
            </a:prstGeom>
            <a:noFill/>
          </p:spPr>
          <p:txBody>
            <a:bodyPr wrap="square" rtlCol="0">
              <a:spAutoFit/>
            </a:bodyPr>
            <a:lstStyle/>
            <a:p>
              <a:pPr algn="ctr"/>
              <a:r>
                <a:rPr lang="en-US" sz="2800" b="1" dirty="0">
                  <a:solidFill>
                    <a:srgbClr val="09307C"/>
                  </a:solidFill>
                  <a:latin typeface="Gotham Bold" panose="02000604030000020004" pitchFamily="2" charset="0"/>
                </a:rPr>
                <a:t>WE ACHIEVE OUR OBJECTIVE!</a:t>
              </a:r>
            </a:p>
          </p:txBody>
        </p:sp>
      </p:grpSp>
      <p:sp>
        <p:nvSpPr>
          <p:cNvPr id="20" name="TextBox 19">
            <a:extLst>
              <a:ext uri="{FF2B5EF4-FFF2-40B4-BE49-F238E27FC236}">
                <a16:creationId xmlns:a16="http://schemas.microsoft.com/office/drawing/2014/main" id="{BB479E06-A9A1-DC42-B329-4FC5EBC5364C}"/>
              </a:ext>
            </a:extLst>
          </p:cNvPr>
          <p:cNvSpPr txBox="1"/>
          <p:nvPr/>
        </p:nvSpPr>
        <p:spPr>
          <a:xfrm>
            <a:off x="947673" y="2580659"/>
            <a:ext cx="3684815" cy="2123658"/>
          </a:xfrm>
          <a:prstGeom prst="rect">
            <a:avLst/>
          </a:prstGeom>
          <a:noFill/>
        </p:spPr>
        <p:txBody>
          <a:bodyPr wrap="square" lIns="0" tIns="0" rIns="0" bIns="0" rtlCol="0">
            <a:spAutoFit/>
          </a:bodyPr>
          <a:lstStyle/>
          <a:p>
            <a:r>
              <a:rPr lang="en-US" sz="2800" dirty="0">
                <a:solidFill>
                  <a:srgbClr val="09307C"/>
                </a:solidFill>
                <a:latin typeface="Gotham Medium" panose="02000604030000020004" pitchFamily="2" charset="0"/>
                <a:ea typeface="Titillium Light" charset="0"/>
                <a:cs typeface="Titillium Light" charset="0"/>
              </a:rPr>
              <a:t>We found success in</a:t>
            </a:r>
            <a:r>
              <a:rPr lang="en-US" sz="2800" dirty="0">
                <a:latin typeface="Gotham Medium" panose="02000604030000020004" pitchFamily="2" charset="0"/>
                <a:ea typeface="Titillium Light" charset="0"/>
                <a:cs typeface="Titillium Light" charset="0"/>
              </a:rPr>
              <a:t> </a:t>
            </a:r>
            <a:r>
              <a:rPr lang="en-US" sz="2800" dirty="0">
                <a:solidFill>
                  <a:srgbClr val="2672E7"/>
                </a:solidFill>
                <a:latin typeface="Gotham Medium" panose="02000604030000020004" pitchFamily="2" charset="0"/>
                <a:ea typeface="Titillium Light" charset="0"/>
                <a:cs typeface="Titillium Light" charset="0"/>
              </a:rPr>
              <a:t>Random Forest</a:t>
            </a:r>
            <a:r>
              <a:rPr lang="en-US" sz="2800" dirty="0">
                <a:solidFill>
                  <a:srgbClr val="09307C"/>
                </a:solidFill>
                <a:latin typeface="Gotham Medium" panose="02000604030000020004" pitchFamily="2" charset="0"/>
                <a:ea typeface="Titillium Light" charset="0"/>
                <a:cs typeface="Titillium Light" charset="0"/>
              </a:rPr>
              <a:t> Model.</a:t>
            </a:r>
          </a:p>
          <a:p>
            <a:endParaRPr lang="en-US" sz="1200" dirty="0">
              <a:solidFill>
                <a:srgbClr val="09307C"/>
              </a:solidFill>
              <a:latin typeface="Gotham Medium" panose="02000604030000020004" pitchFamily="2" charset="0"/>
              <a:ea typeface="Titillium Light" charset="0"/>
              <a:cs typeface="Titillium Light" charset="0"/>
            </a:endParaRPr>
          </a:p>
          <a:p>
            <a:r>
              <a:rPr lang="en-US" sz="1400" dirty="0">
                <a:solidFill>
                  <a:srgbClr val="09307C"/>
                </a:solidFill>
                <a:latin typeface="Gotham Light" pitchFamily="2" charset="0"/>
                <a:ea typeface="Titillium Light" charset="0"/>
                <a:cs typeface="Titillium Light" charset="0"/>
              </a:rPr>
              <a:t>However, one interesting point is that </a:t>
            </a:r>
            <a:r>
              <a:rPr lang="en-US" sz="1400" dirty="0">
                <a:solidFill>
                  <a:srgbClr val="2672E7"/>
                </a:solidFill>
                <a:latin typeface="Gotham Light" pitchFamily="2" charset="0"/>
                <a:ea typeface="Titillium Light" charset="0"/>
                <a:cs typeface="Titillium Light" charset="0"/>
              </a:rPr>
              <a:t>m</a:t>
            </a:r>
            <a:r>
              <a:rPr lang="en-US" sz="1400" dirty="0">
                <a:solidFill>
                  <a:srgbClr val="2672E7"/>
                </a:solidFill>
                <a:latin typeface="Gotham Light" pitchFamily="2" charset="0"/>
                <a:ea typeface="Titillium" charset="0"/>
                <a:cs typeface="Titillium" charset="0"/>
              </a:rPr>
              <a:t>ultivariate regression model gives unhappy and shorter lifespan results.</a:t>
            </a:r>
            <a:endParaRPr lang="en-US" sz="1400" dirty="0">
              <a:solidFill>
                <a:srgbClr val="09307C"/>
              </a:solidFill>
              <a:latin typeface="Gotham Light" pitchFamily="2" charset="0"/>
              <a:ea typeface="Titillium Light" charset="0"/>
              <a:cs typeface="Titillium Light" charset="0"/>
            </a:endParaRPr>
          </a:p>
        </p:txBody>
      </p:sp>
    </p:spTree>
    <p:extLst>
      <p:ext uri="{BB962C8B-B14F-4D97-AF65-F5344CB8AC3E}">
        <p14:creationId xmlns:p14="http://schemas.microsoft.com/office/powerpoint/2010/main" val="1427902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fade">
                                      <p:cBhvr>
                                        <p:cTn id="16"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37466" y="2284356"/>
            <a:ext cx="2340430" cy="2923877"/>
          </a:xfrm>
          <a:prstGeom prst="rect">
            <a:avLst/>
          </a:prstGeom>
          <a:noFill/>
        </p:spPr>
        <p:txBody>
          <a:bodyPr wrap="square" lIns="0" tIns="0" rIns="91440" bIns="0" rtlCol="0">
            <a:spAutoFit/>
          </a:bodyPr>
          <a:lstStyle/>
          <a:p>
            <a:pPr>
              <a:lnSpc>
                <a:spcPct val="150000"/>
              </a:lnSpc>
            </a:pPr>
            <a:r>
              <a:rPr lang="en-US" sz="2000" b="1" dirty="0">
                <a:solidFill>
                  <a:srgbClr val="2672E7"/>
                </a:solidFill>
                <a:latin typeface="Gotham Bold" panose="02000604030000020004" pitchFamily="2" charset="0"/>
                <a:ea typeface="Titillium" charset="0"/>
                <a:cs typeface="Titillium" charset="0"/>
              </a:rPr>
              <a:t>Learning Points</a:t>
            </a:r>
          </a:p>
          <a:p>
            <a:pPr>
              <a:lnSpc>
                <a:spcPct val="150000"/>
              </a:lnSpc>
            </a:pP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Explored possibilities with </a:t>
            </a:r>
            <a:r>
              <a:rPr lang="en-US" sz="1200" dirty="0" err="1">
                <a:solidFill>
                  <a:srgbClr val="073372">
                    <a:alpha val="60000"/>
                  </a:srgbClr>
                </a:solidFill>
                <a:latin typeface="Titillium" charset="0"/>
                <a:ea typeface="Titillium" charset="0"/>
                <a:cs typeface="Titillium" charset="0"/>
              </a:rPr>
              <a:t>Plotly</a:t>
            </a:r>
            <a:r>
              <a:rPr lang="en-US" sz="1200" dirty="0">
                <a:solidFill>
                  <a:srgbClr val="073372">
                    <a:alpha val="60000"/>
                  </a:srgbClr>
                </a:solidFill>
                <a:latin typeface="Titillium" charset="0"/>
                <a:ea typeface="Titillium" charset="0"/>
                <a:cs typeface="Titillium" charset="0"/>
              </a:rPr>
              <a:t> visualization tool</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Improved efficiency in python coding</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Gained insights in data analysis</a:t>
            </a:r>
          </a:p>
          <a:p>
            <a:pPr>
              <a:lnSpc>
                <a:spcPct val="150000"/>
              </a:lnSpc>
            </a:pPr>
            <a:endParaRPr lang="en-US" sz="1200" dirty="0">
              <a:solidFill>
                <a:schemeClr val="tx1">
                  <a:alpha val="60000"/>
                </a:schemeClr>
              </a:solidFill>
              <a:latin typeface="Titillium" charset="0"/>
              <a:ea typeface="Titillium" charset="0"/>
              <a:cs typeface="Titillium" charset="0"/>
            </a:endParaRPr>
          </a:p>
        </p:txBody>
      </p:sp>
      <p:sp>
        <p:nvSpPr>
          <p:cNvPr id="11" name="TextBox 10"/>
          <p:cNvSpPr txBox="1"/>
          <p:nvPr/>
        </p:nvSpPr>
        <p:spPr>
          <a:xfrm>
            <a:off x="8060870" y="2270012"/>
            <a:ext cx="2340430" cy="2646878"/>
          </a:xfrm>
          <a:prstGeom prst="rect">
            <a:avLst/>
          </a:prstGeom>
          <a:noFill/>
        </p:spPr>
        <p:txBody>
          <a:bodyPr wrap="square" lIns="0" tIns="0" rIns="91440" bIns="0" rtlCol="0">
            <a:spAutoFit/>
          </a:bodyPr>
          <a:lstStyle/>
          <a:p>
            <a:pPr>
              <a:lnSpc>
                <a:spcPct val="150000"/>
              </a:lnSpc>
            </a:pPr>
            <a:r>
              <a:rPr lang="en-US" sz="2000" b="1" dirty="0">
                <a:solidFill>
                  <a:srgbClr val="2672E7"/>
                </a:solidFill>
                <a:latin typeface="Gotham Bold" panose="02000604030000020004" pitchFamily="2" charset="0"/>
                <a:ea typeface="Titillium" charset="0"/>
                <a:cs typeface="Titillium" charset="0"/>
              </a:rPr>
              <a:t>Challenges</a:t>
            </a:r>
          </a:p>
          <a:p>
            <a:pPr>
              <a:lnSpc>
                <a:spcPct val="150000"/>
              </a:lnSpc>
            </a:pP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Data cleaning</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Understand data visualizations</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p:txBody>
      </p:sp>
      <p:sp>
        <p:nvSpPr>
          <p:cNvPr id="8" name="AutoShape 1">
            <a:extLst>
              <a:ext uri="{FF2B5EF4-FFF2-40B4-BE49-F238E27FC236}">
                <a16:creationId xmlns:a16="http://schemas.microsoft.com/office/drawing/2014/main" id="{66B7776B-6C34-2340-9E0D-ABBFF3AF23A6}"/>
              </a:ext>
            </a:extLst>
          </p:cNvPr>
          <p:cNvSpPr>
            <a:spLocks/>
          </p:cNvSpPr>
          <p:nvPr/>
        </p:nvSpPr>
        <p:spPr bwMode="auto">
          <a:xfrm rot="13703662">
            <a:off x="-558775" y="2285240"/>
            <a:ext cx="4158910" cy="40512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073372"/>
              </a:gs>
              <a:gs pos="100000">
                <a:srgbClr val="15D2FD"/>
              </a:gs>
            </a:gsLst>
            <a:lin ang="2700000" scaled="0"/>
          </a:gradFill>
          <a:ln w="381000" cap="flat">
            <a:noFill/>
            <a:miter lim="800000"/>
            <a:headEnd type="none" w="med" len="med"/>
            <a:tailEnd type="none" w="med" len="med"/>
          </a:ln>
        </p:spPr>
        <p:txBody>
          <a:bodyPr lIns="0" tIns="0" rIns="0" bIns="0"/>
          <a:lstStyle/>
          <a:p>
            <a:endParaRPr lang="en-US"/>
          </a:p>
        </p:txBody>
      </p:sp>
      <p:sp>
        <p:nvSpPr>
          <p:cNvPr id="4" name="TextBox 3"/>
          <p:cNvSpPr txBox="1"/>
          <p:nvPr/>
        </p:nvSpPr>
        <p:spPr>
          <a:xfrm>
            <a:off x="1114682" y="3789617"/>
            <a:ext cx="4120545" cy="1192314"/>
          </a:xfrm>
          <a:prstGeom prst="rect">
            <a:avLst/>
          </a:prstGeom>
          <a:noFill/>
        </p:spPr>
        <p:txBody>
          <a:bodyPr wrap="square" lIns="0" tIns="0" rIns="0" bIns="0" rtlCol="0">
            <a:spAutoFit/>
          </a:bodyPr>
          <a:lstStyle/>
          <a:p>
            <a:pPr>
              <a:lnSpc>
                <a:spcPct val="80000"/>
              </a:lnSpc>
            </a:pPr>
            <a:r>
              <a:rPr lang="en-US" sz="4800" b="1" dirty="0">
                <a:solidFill>
                  <a:schemeClr val="bg1"/>
                </a:solidFill>
                <a:latin typeface="Gotham Medium" panose="02000604030000020004" pitchFamily="2" charset="0"/>
                <a:ea typeface="Titillium" charset="0"/>
                <a:cs typeface="Titillium" charset="0"/>
              </a:rPr>
              <a:t>Brighter </a:t>
            </a:r>
          </a:p>
          <a:p>
            <a:pPr>
              <a:lnSpc>
                <a:spcPct val="80000"/>
              </a:lnSpc>
            </a:pPr>
            <a:r>
              <a:rPr lang="en-US" sz="4800" b="1" dirty="0">
                <a:solidFill>
                  <a:schemeClr val="bg1"/>
                </a:solidFill>
                <a:latin typeface="Gotham Medium" panose="02000604030000020004" pitchFamily="2" charset="0"/>
                <a:ea typeface="Titillium" charset="0"/>
                <a:cs typeface="Titillium" charset="0"/>
              </a:rPr>
              <a:t>future</a:t>
            </a:r>
          </a:p>
        </p:txBody>
      </p:sp>
      <p:grpSp>
        <p:nvGrpSpPr>
          <p:cNvPr id="12" name="Group 11">
            <a:extLst>
              <a:ext uri="{FF2B5EF4-FFF2-40B4-BE49-F238E27FC236}">
                <a16:creationId xmlns:a16="http://schemas.microsoft.com/office/drawing/2014/main" id="{0A3EEEF1-31C9-F74C-8B80-777BB62CE303}"/>
              </a:ext>
            </a:extLst>
          </p:cNvPr>
          <p:cNvGrpSpPr/>
          <p:nvPr/>
        </p:nvGrpSpPr>
        <p:grpSpPr>
          <a:xfrm>
            <a:off x="423106" y="652783"/>
            <a:ext cx="3684814" cy="969416"/>
            <a:chOff x="3913414" y="652783"/>
            <a:chExt cx="3684814" cy="969416"/>
          </a:xfrm>
        </p:grpSpPr>
        <p:sp>
          <p:nvSpPr>
            <p:cNvPr id="13" name="TextBox 12">
              <a:extLst>
                <a:ext uri="{FF2B5EF4-FFF2-40B4-BE49-F238E27FC236}">
                  <a16:creationId xmlns:a16="http://schemas.microsoft.com/office/drawing/2014/main" id="{EF62CFC4-9FAA-4A4D-9CBF-175E3F049609}"/>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Finally, for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Conclusion</a:t>
              </a:r>
            </a:p>
          </p:txBody>
        </p:sp>
        <p:cxnSp>
          <p:nvCxnSpPr>
            <p:cNvPr id="14" name="Straight Connector 13">
              <a:extLst>
                <a:ext uri="{FF2B5EF4-FFF2-40B4-BE49-F238E27FC236}">
                  <a16:creationId xmlns:a16="http://schemas.microsoft.com/office/drawing/2014/main" id="{AD6FD106-355B-0C43-9DB2-A1579DBF07FD}"/>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2AF020A-2816-5F48-8210-45019CD8D963}"/>
              </a:ext>
            </a:extLst>
          </p:cNvPr>
          <p:cNvGrpSpPr/>
          <p:nvPr/>
        </p:nvGrpSpPr>
        <p:grpSpPr>
          <a:xfrm>
            <a:off x="-76415" y="6521025"/>
            <a:ext cx="10222586" cy="315123"/>
            <a:chOff x="-92703" y="4079596"/>
            <a:chExt cx="10222586" cy="315123"/>
          </a:xfrm>
        </p:grpSpPr>
        <p:sp>
          <p:nvSpPr>
            <p:cNvPr id="16" name="TextBox 15">
              <a:extLst>
                <a:ext uri="{FF2B5EF4-FFF2-40B4-BE49-F238E27FC236}">
                  <a16:creationId xmlns:a16="http://schemas.microsoft.com/office/drawing/2014/main" id="{5BC6955D-38BF-2F4A-84CD-9FF7C2A9BD36}"/>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17" name="TextBox 16">
              <a:extLst>
                <a:ext uri="{FF2B5EF4-FFF2-40B4-BE49-F238E27FC236}">
                  <a16:creationId xmlns:a16="http://schemas.microsoft.com/office/drawing/2014/main" id="{5580B425-6779-2441-B6B3-4F25CFF42E2B}"/>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18" name="TextBox 17">
              <a:extLst>
                <a:ext uri="{FF2B5EF4-FFF2-40B4-BE49-F238E27FC236}">
                  <a16:creationId xmlns:a16="http://schemas.microsoft.com/office/drawing/2014/main" id="{51321B74-8DE4-0642-9EEB-DE03A4737D04}"/>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19" name="TextBox 18">
              <a:extLst>
                <a:ext uri="{FF2B5EF4-FFF2-40B4-BE49-F238E27FC236}">
                  <a16:creationId xmlns:a16="http://schemas.microsoft.com/office/drawing/2014/main" id="{24FFCF65-B058-EA45-A6AF-01664C40A9E6}"/>
                </a:ext>
              </a:extLst>
            </p:cNvPr>
            <p:cNvSpPr txBox="1"/>
            <p:nvPr/>
          </p:nvSpPr>
          <p:spPr>
            <a:xfrm>
              <a:off x="878383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sp>
          <p:nvSpPr>
            <p:cNvPr id="20" name="TextBox 19">
              <a:extLst>
                <a:ext uri="{FF2B5EF4-FFF2-40B4-BE49-F238E27FC236}">
                  <a16:creationId xmlns:a16="http://schemas.microsoft.com/office/drawing/2014/main" id="{F740C38D-53A6-844D-8810-A09C7428DA51}"/>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21" name="Straight Connector 28">
            <a:extLst>
              <a:ext uri="{FF2B5EF4-FFF2-40B4-BE49-F238E27FC236}">
                <a16:creationId xmlns:a16="http://schemas.microsoft.com/office/drawing/2014/main" id="{B1DB91FD-48DB-4E48-8DA2-793ECAD7B123}"/>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D92133D-865B-3E4A-A9DD-76323DFC7FE5}"/>
              </a:ext>
            </a:extLst>
          </p:cNvPr>
          <p:cNvGrpSpPr/>
          <p:nvPr/>
        </p:nvGrpSpPr>
        <p:grpSpPr>
          <a:xfrm>
            <a:off x="11018154" y="6594318"/>
            <a:ext cx="450000" cy="450000"/>
            <a:chOff x="5731115" y="5732286"/>
            <a:chExt cx="450000" cy="450000"/>
          </a:xfrm>
        </p:grpSpPr>
        <p:sp>
          <p:nvSpPr>
            <p:cNvPr id="23" name="Oval 22">
              <a:extLst>
                <a:ext uri="{FF2B5EF4-FFF2-40B4-BE49-F238E27FC236}">
                  <a16:creationId xmlns:a16="http://schemas.microsoft.com/office/drawing/2014/main" id="{DFD34020-A290-7C45-A118-D64737686399}"/>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FEE0B81-EC03-ED44-B0B9-7C127782704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A10A1B2-30EF-064C-A158-A04501F974BA}"/>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87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8"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20619E2-41A1-354F-9F59-38EFB573B1F3}"/>
              </a:ext>
            </a:extLst>
          </p:cNvPr>
          <p:cNvPicPr>
            <a:picLocks noChangeAspect="1"/>
          </p:cNvPicPr>
          <p:nvPr/>
        </p:nvPicPr>
        <p:blipFill>
          <a:blip r:embed="rId2"/>
          <a:stretch>
            <a:fillRect/>
          </a:stretch>
        </p:blipFill>
        <p:spPr>
          <a:xfrm flipH="1">
            <a:off x="0" y="0"/>
            <a:ext cx="6584625" cy="5741043"/>
          </a:xfrm>
          <a:prstGeom prst="rect">
            <a:avLst/>
          </a:prstGeom>
        </p:spPr>
      </p:pic>
      <p:sp>
        <p:nvSpPr>
          <p:cNvPr id="17" name="TextBox 16">
            <a:extLst>
              <a:ext uri="{FF2B5EF4-FFF2-40B4-BE49-F238E27FC236}">
                <a16:creationId xmlns:a16="http://schemas.microsoft.com/office/drawing/2014/main" id="{7ED2FB8F-5073-8743-BE63-8B99A95A7B81}"/>
              </a:ext>
            </a:extLst>
          </p:cNvPr>
          <p:cNvSpPr txBox="1"/>
          <p:nvPr/>
        </p:nvSpPr>
        <p:spPr>
          <a:xfrm>
            <a:off x="119921" y="2155058"/>
            <a:ext cx="5140270" cy="1107996"/>
          </a:xfrm>
          <a:prstGeom prst="rect">
            <a:avLst/>
          </a:prstGeom>
          <a:noFill/>
        </p:spPr>
        <p:txBody>
          <a:bodyPr wrap="square" lIns="0" tIns="0" rIns="0" bIns="0" rtlCol="0">
            <a:spAutoFit/>
          </a:bodyPr>
          <a:lstStyle/>
          <a:p>
            <a:pPr algn="ctr"/>
            <a:r>
              <a:rPr lang="en-US" sz="3600" dirty="0">
                <a:solidFill>
                  <a:schemeClr val="bg1"/>
                </a:solidFill>
                <a:latin typeface="Gotham Light" pitchFamily="2" charset="0"/>
                <a:ea typeface="Titillium Light" charset="0"/>
                <a:cs typeface="Poppins Light" pitchFamily="2" charset="77"/>
              </a:rPr>
              <a:t>Thanks for tuning in!</a:t>
            </a:r>
            <a:br>
              <a:rPr lang="en-US" sz="3600" b="1" dirty="0">
                <a:solidFill>
                  <a:schemeClr val="bg1"/>
                </a:solidFill>
                <a:latin typeface="Gotham Book" panose="02000604040000020004" pitchFamily="2" charset="0"/>
                <a:ea typeface="Titillium Light" charset="0"/>
                <a:cs typeface="Poppins SemiBold" pitchFamily="2" charset="77"/>
              </a:rPr>
            </a:br>
            <a:r>
              <a:rPr lang="en-US" sz="3600" b="1" dirty="0">
                <a:solidFill>
                  <a:schemeClr val="bg1"/>
                </a:solidFill>
                <a:latin typeface="Gotham Bold" panose="02000604040000020004" pitchFamily="2" charset="0"/>
                <a:ea typeface="Titillium Light" charset="0"/>
                <a:cs typeface="Poppins SemiBold" pitchFamily="2" charset="77"/>
              </a:rPr>
              <a:t>Any Question?</a:t>
            </a:r>
          </a:p>
        </p:txBody>
      </p:sp>
      <p:graphicFrame>
        <p:nvGraphicFramePr>
          <p:cNvPr id="19" name="Chart 18">
            <a:extLst>
              <a:ext uri="{FF2B5EF4-FFF2-40B4-BE49-F238E27FC236}">
                <a16:creationId xmlns:a16="http://schemas.microsoft.com/office/drawing/2014/main" id="{F1A98A87-7104-9B42-8189-B0EB5585F258}"/>
              </a:ext>
            </a:extLst>
          </p:cNvPr>
          <p:cNvGraphicFramePr/>
          <p:nvPr>
            <p:extLst>
              <p:ext uri="{D42A27DB-BD31-4B8C-83A1-F6EECF244321}">
                <p14:modId xmlns:p14="http://schemas.microsoft.com/office/powerpoint/2010/main" val="410223760"/>
              </p:ext>
            </p:extLst>
          </p:nvPr>
        </p:nvGraphicFramePr>
        <p:xfrm>
          <a:off x="5021705" y="1139632"/>
          <a:ext cx="7555043" cy="4984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556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61774"/>
            </a:xfrm>
            <a:prstGeom prst="rect">
              <a:avLst/>
            </a:prstGeom>
            <a:noFill/>
          </p:spPr>
          <p:txBody>
            <a:bodyPr wrap="square" lIns="0" tIns="0" rIns="0" bIns="0" rtlCol="0">
              <a:spAutoFit/>
            </a:bodyPr>
            <a:lstStyle/>
            <a:p>
              <a:r>
                <a:rPr lang="en-US" sz="1600" spc="200" dirty="0">
                  <a:solidFill>
                    <a:srgbClr val="2672E7"/>
                  </a:solidFill>
                  <a:latin typeface="Gotham Book" panose="02000604040000020004" pitchFamily="2" charset="0"/>
                  <a:ea typeface="Titillium" charset="0"/>
                  <a:cs typeface="Poppins" pitchFamily="2" charset="77"/>
                </a:rPr>
                <a:t>First, let’s look into our…</a:t>
              </a:r>
              <a:endParaRPr lang="en-US" sz="1600"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Background</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1427536" y="6521025"/>
            <a:ext cx="10488645" cy="315123"/>
            <a:chOff x="1411248" y="4079596"/>
            <a:chExt cx="10488645"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1411248"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330428"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8D1383D8-7E19-8241-877D-10DF332AE720}"/>
              </a:ext>
            </a:extLst>
          </p:cNvPr>
          <p:cNvSpPr txBox="1"/>
          <p:nvPr/>
        </p:nvSpPr>
        <p:spPr>
          <a:xfrm>
            <a:off x="2580711" y="1588863"/>
            <a:ext cx="7030579" cy="1569660"/>
          </a:xfrm>
          <a:prstGeom prst="rect">
            <a:avLst/>
          </a:prstGeom>
          <a:noFill/>
        </p:spPr>
        <p:txBody>
          <a:bodyPr wrap="none" rtlCol="0">
            <a:spAutoFit/>
          </a:bodyPr>
          <a:lstStyle/>
          <a:p>
            <a:pPr algn="ctr"/>
            <a:r>
              <a:rPr lang="en-US" sz="7200" i="1" dirty="0">
                <a:solidFill>
                  <a:srgbClr val="2672E7"/>
                </a:solidFill>
                <a:latin typeface="Chasing Embers Demo Version" panose="02000500000000000000" pitchFamily="2" charset="77"/>
              </a:rPr>
              <a:t>What will be the </a:t>
            </a:r>
          </a:p>
          <a:p>
            <a:pPr algn="ctr"/>
            <a:r>
              <a:rPr lang="en-US" sz="2400" dirty="0">
                <a:solidFill>
                  <a:srgbClr val="2672E7"/>
                </a:solidFill>
                <a:latin typeface="Gotham Light" pitchFamily="2" charset="0"/>
              </a:rPr>
              <a:t>World’s Happiness Score</a:t>
            </a:r>
            <a:r>
              <a:rPr lang="en-US" sz="2400" dirty="0">
                <a:solidFill>
                  <a:srgbClr val="2672E7"/>
                </a:solidFill>
                <a:latin typeface="Gotham Book" panose="02000604040000020004" pitchFamily="2" charset="0"/>
              </a:rPr>
              <a:t> in the </a:t>
            </a:r>
            <a:r>
              <a:rPr lang="en-US" sz="2400" b="1" dirty="0">
                <a:solidFill>
                  <a:srgbClr val="2672E7"/>
                </a:solidFill>
                <a:latin typeface="Gotham Bold" panose="02000604040000020004" pitchFamily="2" charset="0"/>
              </a:rPr>
              <a:t>next 5 years?</a:t>
            </a:r>
          </a:p>
        </p:txBody>
      </p:sp>
      <p:grpSp>
        <p:nvGrpSpPr>
          <p:cNvPr id="33" name="Group 32">
            <a:extLst>
              <a:ext uri="{FF2B5EF4-FFF2-40B4-BE49-F238E27FC236}">
                <a16:creationId xmlns:a16="http://schemas.microsoft.com/office/drawing/2014/main" id="{373F9E07-7747-BE42-B06F-8177243B1566}"/>
              </a:ext>
            </a:extLst>
          </p:cNvPr>
          <p:cNvGrpSpPr/>
          <p:nvPr/>
        </p:nvGrpSpPr>
        <p:grpSpPr>
          <a:xfrm>
            <a:off x="2440691" y="3463879"/>
            <a:ext cx="7174250" cy="1818108"/>
            <a:chOff x="2440691" y="3463879"/>
            <a:chExt cx="7174250" cy="1818108"/>
          </a:xfrm>
        </p:grpSpPr>
        <p:cxnSp>
          <p:nvCxnSpPr>
            <p:cNvPr id="23" name="Straight Connector 22">
              <a:extLst>
                <a:ext uri="{FF2B5EF4-FFF2-40B4-BE49-F238E27FC236}">
                  <a16:creationId xmlns:a16="http://schemas.microsoft.com/office/drawing/2014/main" id="{7A7B6FCB-5A96-4D46-B54D-959BA280F62D}"/>
                </a:ext>
              </a:extLst>
            </p:cNvPr>
            <p:cNvCxnSpPr/>
            <p:nvPr/>
          </p:nvCxnSpPr>
          <p:spPr>
            <a:xfrm>
              <a:off x="3325305" y="4440406"/>
              <a:ext cx="5367646" cy="0"/>
            </a:xfrm>
            <a:prstGeom prst="line">
              <a:avLst/>
            </a:prstGeom>
            <a:ln w="38100">
              <a:gradFill>
                <a:gsLst>
                  <a:gs pos="0">
                    <a:srgbClr val="073372"/>
                  </a:gs>
                  <a:gs pos="100000">
                    <a:srgbClr val="2672E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AutoShape 1">
              <a:extLst>
                <a:ext uri="{FF2B5EF4-FFF2-40B4-BE49-F238E27FC236}">
                  <a16:creationId xmlns:a16="http://schemas.microsoft.com/office/drawing/2014/main" id="{0F38403B-1015-FA41-97B2-2E658B1DEF3C}"/>
                </a:ext>
              </a:extLst>
            </p:cNvPr>
            <p:cNvSpPr>
              <a:spLocks/>
            </p:cNvSpPr>
            <p:nvPr/>
          </p:nvSpPr>
          <p:spPr bwMode="auto">
            <a:xfrm rot="10074050">
              <a:off x="2440846"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5" name="AutoShape 1">
              <a:extLst>
                <a:ext uri="{FF2B5EF4-FFF2-40B4-BE49-F238E27FC236}">
                  <a16:creationId xmlns:a16="http://schemas.microsoft.com/office/drawing/2014/main" id="{6A335F12-61DC-B24E-8DC2-78CD1D5FBE0D}"/>
                </a:ext>
              </a:extLst>
            </p:cNvPr>
            <p:cNvSpPr>
              <a:spLocks/>
            </p:cNvSpPr>
            <p:nvPr/>
          </p:nvSpPr>
          <p:spPr bwMode="auto">
            <a:xfrm rot="12355141">
              <a:off x="5026762"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6" name="AutoShape 1">
              <a:extLst>
                <a:ext uri="{FF2B5EF4-FFF2-40B4-BE49-F238E27FC236}">
                  <a16:creationId xmlns:a16="http://schemas.microsoft.com/office/drawing/2014/main" id="{2C3EF24F-0B93-304A-A202-F5B5AFB9485D}"/>
                </a:ext>
              </a:extLst>
            </p:cNvPr>
            <p:cNvSpPr>
              <a:spLocks/>
            </p:cNvSpPr>
            <p:nvPr/>
          </p:nvSpPr>
          <p:spPr bwMode="auto">
            <a:xfrm rot="1376640">
              <a:off x="7860725" y="3463879"/>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7" name="TextBox 26">
              <a:extLst>
                <a:ext uri="{FF2B5EF4-FFF2-40B4-BE49-F238E27FC236}">
                  <a16:creationId xmlns:a16="http://schemas.microsoft.com/office/drawing/2014/main" id="{337FBEF3-E6DE-0240-96CA-C86F43C74A9F}"/>
                </a:ext>
              </a:extLst>
            </p:cNvPr>
            <p:cNvSpPr txBox="1"/>
            <p:nvPr/>
          </p:nvSpPr>
          <p:spPr>
            <a:xfrm>
              <a:off x="2440691"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DATASET </a:t>
              </a:r>
            </a:p>
            <a:p>
              <a:pPr algn="ctr">
                <a:lnSpc>
                  <a:spcPct val="80000"/>
                </a:lnSpc>
              </a:pPr>
              <a:r>
                <a:rPr lang="en-US" sz="1050" b="1" spc="200" dirty="0">
                  <a:latin typeface="Gotham Book" panose="02000604040000020004" pitchFamily="2" charset="0"/>
                  <a:ea typeface="Titillium" charset="0"/>
                  <a:cs typeface="Titillium" charset="0"/>
                </a:rPr>
                <a:t>CHOSEN</a:t>
              </a:r>
            </a:p>
          </p:txBody>
        </p:sp>
        <p:sp>
          <p:nvSpPr>
            <p:cNvPr id="28" name="TextBox 27">
              <a:extLst>
                <a:ext uri="{FF2B5EF4-FFF2-40B4-BE49-F238E27FC236}">
                  <a16:creationId xmlns:a16="http://schemas.microsoft.com/office/drawing/2014/main" id="{64B66E42-B2B9-CE4F-B79E-C31E16A4416F}"/>
                </a:ext>
              </a:extLst>
            </p:cNvPr>
            <p:cNvSpPr txBox="1"/>
            <p:nvPr/>
          </p:nvSpPr>
          <p:spPr>
            <a:xfrm>
              <a:off x="5026606"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CLEAN </a:t>
              </a:r>
            </a:p>
            <a:p>
              <a:pPr algn="ctr">
                <a:lnSpc>
                  <a:spcPct val="80000"/>
                </a:lnSpc>
              </a:pPr>
              <a:r>
                <a:rPr lang="en-US" sz="1050" b="1" spc="200" dirty="0">
                  <a:latin typeface="Gotham Book" panose="02000604040000020004" pitchFamily="2" charset="0"/>
                  <a:ea typeface="Titillium" charset="0"/>
                  <a:cs typeface="Titillium" charset="0"/>
                </a:rPr>
                <a:t>DATASET</a:t>
              </a:r>
            </a:p>
          </p:txBody>
        </p:sp>
        <p:sp>
          <p:nvSpPr>
            <p:cNvPr id="29" name="TextBox 28">
              <a:extLst>
                <a:ext uri="{FF2B5EF4-FFF2-40B4-BE49-F238E27FC236}">
                  <a16:creationId xmlns:a16="http://schemas.microsoft.com/office/drawing/2014/main" id="{8C2E4BA1-48EC-3A40-852D-2F32CCA0EA00}"/>
                </a:ext>
              </a:extLst>
            </p:cNvPr>
            <p:cNvSpPr txBox="1"/>
            <p:nvPr/>
          </p:nvSpPr>
          <p:spPr>
            <a:xfrm>
              <a:off x="7860569"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UNDERSTAND</a:t>
              </a:r>
            </a:p>
            <a:p>
              <a:pPr algn="ctr">
                <a:lnSpc>
                  <a:spcPct val="80000"/>
                </a:lnSpc>
              </a:pPr>
              <a:r>
                <a:rPr lang="en-US" sz="1050" b="1" spc="200" dirty="0">
                  <a:latin typeface="Gotham Book" panose="02000604040000020004" pitchFamily="2" charset="0"/>
                  <a:ea typeface="Titillium" charset="0"/>
                  <a:cs typeface="Titillium" charset="0"/>
                </a:rPr>
                <a:t>DATASET</a:t>
              </a:r>
            </a:p>
          </p:txBody>
        </p:sp>
      </p:grpSp>
      <p:sp>
        <p:nvSpPr>
          <p:cNvPr id="30" name="TextBox 29">
            <a:extLst>
              <a:ext uri="{FF2B5EF4-FFF2-40B4-BE49-F238E27FC236}">
                <a16:creationId xmlns:a16="http://schemas.microsoft.com/office/drawing/2014/main" id="{5D91EFE2-41A6-4A40-A75A-E79E06F1DBBA}"/>
              </a:ext>
            </a:extLst>
          </p:cNvPr>
          <p:cNvSpPr txBox="1"/>
          <p:nvPr/>
        </p:nvSpPr>
        <p:spPr>
          <a:xfrm>
            <a:off x="2440692" y="5456758"/>
            <a:ext cx="1754372" cy="478208"/>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First, we choose the 2019 WHR dataset</a:t>
            </a:r>
          </a:p>
        </p:txBody>
      </p:sp>
      <p:sp>
        <p:nvSpPr>
          <p:cNvPr id="31" name="TextBox 30">
            <a:extLst>
              <a:ext uri="{FF2B5EF4-FFF2-40B4-BE49-F238E27FC236}">
                <a16:creationId xmlns:a16="http://schemas.microsoft.com/office/drawing/2014/main" id="{5D9CB471-355C-B34A-BB6C-15E94039E4B8}"/>
              </a:ext>
            </a:extLst>
          </p:cNvPr>
          <p:cNvSpPr txBox="1"/>
          <p:nvPr/>
        </p:nvSpPr>
        <p:spPr>
          <a:xfrm>
            <a:off x="4970935" y="5468724"/>
            <a:ext cx="2182219"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Next, we prepare the dataset by filling N.A.s with 0s and mapping regions and country codes to respective country</a:t>
            </a:r>
          </a:p>
        </p:txBody>
      </p:sp>
      <p:sp>
        <p:nvSpPr>
          <p:cNvPr id="32" name="TextBox 31">
            <a:extLst>
              <a:ext uri="{FF2B5EF4-FFF2-40B4-BE49-F238E27FC236}">
                <a16:creationId xmlns:a16="http://schemas.microsoft.com/office/drawing/2014/main" id="{6FD530E4-0203-D046-A3D4-72465D93810A}"/>
              </a:ext>
            </a:extLst>
          </p:cNvPr>
          <p:cNvSpPr txBox="1"/>
          <p:nvPr/>
        </p:nvSpPr>
        <p:spPr>
          <a:xfrm>
            <a:off x="7815076" y="5468725"/>
            <a:ext cx="1734334"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Then, we use the data to visualize and predict the data to answer our above question</a:t>
            </a:r>
          </a:p>
        </p:txBody>
      </p:sp>
      <p:sp>
        <p:nvSpPr>
          <p:cNvPr id="34" name="Shape 3694">
            <a:extLst>
              <a:ext uri="{FF2B5EF4-FFF2-40B4-BE49-F238E27FC236}">
                <a16:creationId xmlns:a16="http://schemas.microsoft.com/office/drawing/2014/main" id="{43E278D4-27D7-354C-8E05-EB2EC860CE9D}"/>
              </a:ext>
            </a:extLst>
          </p:cNvPr>
          <p:cNvSpPr/>
          <p:nvPr/>
        </p:nvSpPr>
        <p:spPr>
          <a:xfrm>
            <a:off x="8376064" y="3911942"/>
            <a:ext cx="633773" cy="40331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47">
            <a:extLst>
              <a:ext uri="{FF2B5EF4-FFF2-40B4-BE49-F238E27FC236}">
                <a16:creationId xmlns:a16="http://schemas.microsoft.com/office/drawing/2014/main" id="{A1AE4CD7-A45B-6B4C-81F6-7A702FB9FCF9}"/>
              </a:ext>
            </a:extLst>
          </p:cNvPr>
          <p:cNvSpPr/>
          <p:nvPr/>
        </p:nvSpPr>
        <p:spPr>
          <a:xfrm>
            <a:off x="5682026" y="3879507"/>
            <a:ext cx="471849" cy="519034"/>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pic>
        <p:nvPicPr>
          <p:cNvPr id="40" name="Picture 39">
            <a:extLst>
              <a:ext uri="{FF2B5EF4-FFF2-40B4-BE49-F238E27FC236}">
                <a16:creationId xmlns:a16="http://schemas.microsoft.com/office/drawing/2014/main" id="{C31300D9-C18E-4542-B80E-93F8D682A304}"/>
              </a:ext>
            </a:extLst>
          </p:cNvPr>
          <p:cNvPicPr>
            <a:picLocks noChangeAspect="1"/>
          </p:cNvPicPr>
          <p:nvPr/>
        </p:nvPicPr>
        <p:blipFill>
          <a:blip r:embed="rId2"/>
          <a:stretch>
            <a:fillRect/>
          </a:stretch>
        </p:blipFill>
        <p:spPr>
          <a:xfrm>
            <a:off x="2781052" y="3959302"/>
            <a:ext cx="1047334" cy="507998"/>
          </a:xfrm>
          <a:prstGeom prst="rect">
            <a:avLst/>
          </a:prstGeom>
        </p:spPr>
      </p:pic>
    </p:spTree>
    <p:extLst>
      <p:ext uri="{BB962C8B-B14F-4D97-AF65-F5344CB8AC3E}">
        <p14:creationId xmlns:p14="http://schemas.microsoft.com/office/powerpoint/2010/main" val="2481747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162EDAE-7B4A-A845-8DE8-9426F5C31C51}"/>
              </a:ext>
            </a:extLst>
          </p:cNvPr>
          <p:cNvGrpSpPr/>
          <p:nvPr/>
        </p:nvGrpSpPr>
        <p:grpSpPr>
          <a:xfrm>
            <a:off x="1427536" y="6521025"/>
            <a:ext cx="10488645" cy="315123"/>
            <a:chOff x="1411248" y="4079596"/>
            <a:chExt cx="10488645" cy="315123"/>
          </a:xfrm>
        </p:grpSpPr>
        <p:sp>
          <p:nvSpPr>
            <p:cNvPr id="28" name="TextBox 27">
              <a:extLst>
                <a:ext uri="{FF2B5EF4-FFF2-40B4-BE49-F238E27FC236}">
                  <a16:creationId xmlns:a16="http://schemas.microsoft.com/office/drawing/2014/main" id="{707FF54E-3215-2A42-B458-13F967A5A7BD}"/>
                </a:ext>
              </a:extLst>
            </p:cNvPr>
            <p:cNvSpPr txBox="1"/>
            <p:nvPr/>
          </p:nvSpPr>
          <p:spPr>
            <a:xfrm>
              <a:off x="1411248"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29" name="TextBox 28">
              <a:extLst>
                <a:ext uri="{FF2B5EF4-FFF2-40B4-BE49-F238E27FC236}">
                  <a16:creationId xmlns:a16="http://schemas.microsoft.com/office/drawing/2014/main" id="{5165957B-19D3-CD44-AF22-9081EA75014F}"/>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30" name="TextBox 29">
              <a:extLst>
                <a:ext uri="{FF2B5EF4-FFF2-40B4-BE49-F238E27FC236}">
                  <a16:creationId xmlns:a16="http://schemas.microsoft.com/office/drawing/2014/main" id="{0283656A-EEEC-DF46-B081-A9BC4B9FA336}"/>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31" name="TextBox 30">
              <a:extLst>
                <a:ext uri="{FF2B5EF4-FFF2-40B4-BE49-F238E27FC236}">
                  <a16:creationId xmlns:a16="http://schemas.microsoft.com/office/drawing/2014/main" id="{24BBF305-41A9-6B4D-9257-F4334C2045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32" name="TextBox 31">
              <a:extLst>
                <a:ext uri="{FF2B5EF4-FFF2-40B4-BE49-F238E27FC236}">
                  <a16:creationId xmlns:a16="http://schemas.microsoft.com/office/drawing/2014/main" id="{3785101D-AB67-DA46-AE35-1EABD53D9F3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33" name="Straight Connector 28">
            <a:extLst>
              <a:ext uri="{FF2B5EF4-FFF2-40B4-BE49-F238E27FC236}">
                <a16:creationId xmlns:a16="http://schemas.microsoft.com/office/drawing/2014/main" id="{560A3AF7-EA14-B144-BADC-0F87B84AE4F3}"/>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98CB0A3-6C1D-C545-A12D-163DD805BE5B}"/>
              </a:ext>
            </a:extLst>
          </p:cNvPr>
          <p:cNvGrpSpPr/>
          <p:nvPr/>
        </p:nvGrpSpPr>
        <p:grpSpPr>
          <a:xfrm>
            <a:off x="330428" y="6594318"/>
            <a:ext cx="450000" cy="450000"/>
            <a:chOff x="5731115" y="5732286"/>
            <a:chExt cx="450000" cy="450000"/>
          </a:xfrm>
        </p:grpSpPr>
        <p:sp>
          <p:nvSpPr>
            <p:cNvPr id="35" name="Oval 34">
              <a:extLst>
                <a:ext uri="{FF2B5EF4-FFF2-40B4-BE49-F238E27FC236}">
                  <a16:creationId xmlns:a16="http://schemas.microsoft.com/office/drawing/2014/main" id="{540027F9-6DC6-CC4D-9CB7-14E12F175524}"/>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495E0F-830F-0C4C-9D96-54CF228F1135}"/>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1E45458-F3F1-8442-A007-59C01F0855CD}"/>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152EED9C-BF6E-C843-B9EC-74E4E695941B}"/>
              </a:ext>
            </a:extLst>
          </p:cNvPr>
          <p:cNvGrpSpPr/>
          <p:nvPr/>
        </p:nvGrpSpPr>
        <p:grpSpPr>
          <a:xfrm>
            <a:off x="423106" y="652783"/>
            <a:ext cx="3684814" cy="969416"/>
            <a:chOff x="3913414" y="652783"/>
            <a:chExt cx="3684814" cy="969416"/>
          </a:xfrm>
        </p:grpSpPr>
        <p:sp>
          <p:nvSpPr>
            <p:cNvPr id="42" name="TextBox 41">
              <a:extLst>
                <a:ext uri="{FF2B5EF4-FFF2-40B4-BE49-F238E27FC236}">
                  <a16:creationId xmlns:a16="http://schemas.microsoft.com/office/drawing/2014/main" id="{8B877CA9-AB65-E64F-BCFD-9CBE2F5635B8}"/>
                </a:ext>
              </a:extLst>
            </p:cNvPr>
            <p:cNvSpPr txBox="1"/>
            <p:nvPr/>
          </p:nvSpPr>
          <p:spPr>
            <a:xfrm>
              <a:off x="3913414" y="652783"/>
              <a:ext cx="3684814" cy="861774"/>
            </a:xfrm>
            <a:prstGeom prst="rect">
              <a:avLst/>
            </a:prstGeom>
            <a:noFill/>
          </p:spPr>
          <p:txBody>
            <a:bodyPr wrap="square" lIns="0" tIns="0" rIns="0" bIns="0" rtlCol="0">
              <a:spAutoFit/>
            </a:bodyPr>
            <a:lstStyle/>
            <a:p>
              <a:r>
                <a:rPr lang="en-US" sz="1600" spc="200" dirty="0">
                  <a:solidFill>
                    <a:srgbClr val="2672E7"/>
                  </a:solidFill>
                  <a:latin typeface="Gotham Book" panose="02000604040000020004" pitchFamily="2" charset="0"/>
                  <a:ea typeface="Titillium" charset="0"/>
                  <a:cs typeface="Poppins" pitchFamily="2" charset="77"/>
                </a:rPr>
                <a:t>First, let’s look into our…</a:t>
              </a:r>
              <a:endParaRPr lang="en-US" sz="1600"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Background</a:t>
              </a:r>
            </a:p>
          </p:txBody>
        </p:sp>
        <p:cxnSp>
          <p:nvCxnSpPr>
            <p:cNvPr id="43" name="Straight Connector 42">
              <a:extLst>
                <a:ext uri="{FF2B5EF4-FFF2-40B4-BE49-F238E27FC236}">
                  <a16:creationId xmlns:a16="http://schemas.microsoft.com/office/drawing/2014/main" id="{C0049608-81DF-0F40-9832-3F03C871E628}"/>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6" name="AutoShape 3"/>
          <p:cNvSpPr>
            <a:spLocks/>
          </p:cNvSpPr>
          <p:nvPr/>
        </p:nvSpPr>
        <p:spPr bwMode="auto">
          <a:xfrm>
            <a:off x="3503306" y="1154824"/>
            <a:ext cx="5206861" cy="520685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15000"/>
              </a:schemeClr>
            </a:solidFill>
          </a:ln>
        </p:spPr>
        <p:txBody>
          <a:bodyPr lIns="0" tIns="0" rIns="0" bIns="0"/>
          <a:lstStyle/>
          <a:p>
            <a:endParaRPr lang="en-US"/>
          </a:p>
        </p:txBody>
      </p:sp>
      <p:sp>
        <p:nvSpPr>
          <p:cNvPr id="5" name="TextBox 4"/>
          <p:cNvSpPr txBox="1"/>
          <p:nvPr/>
        </p:nvSpPr>
        <p:spPr>
          <a:xfrm>
            <a:off x="8517110" y="2472590"/>
            <a:ext cx="1287346" cy="286198"/>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Freedom to make life choices</a:t>
            </a:r>
          </a:p>
        </p:txBody>
      </p:sp>
      <p:sp>
        <p:nvSpPr>
          <p:cNvPr id="6" name="AutoShape 3"/>
          <p:cNvSpPr>
            <a:spLocks/>
          </p:cNvSpPr>
          <p:nvPr/>
        </p:nvSpPr>
        <p:spPr bwMode="auto">
          <a:xfrm>
            <a:off x="8003866" y="2407778"/>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7" name="TextBox 6"/>
          <p:cNvSpPr txBox="1"/>
          <p:nvPr/>
        </p:nvSpPr>
        <p:spPr>
          <a:xfrm>
            <a:off x="8999261" y="3605501"/>
            <a:ext cx="1287346" cy="143840"/>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Generosity</a:t>
            </a:r>
          </a:p>
        </p:txBody>
      </p:sp>
      <p:sp>
        <p:nvSpPr>
          <p:cNvPr id="8" name="AutoShape 3"/>
          <p:cNvSpPr>
            <a:spLocks/>
          </p:cNvSpPr>
          <p:nvPr/>
        </p:nvSpPr>
        <p:spPr bwMode="auto">
          <a:xfrm>
            <a:off x="8486018" y="3540689"/>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9" name="TextBox 8"/>
          <p:cNvSpPr txBox="1"/>
          <p:nvPr/>
        </p:nvSpPr>
        <p:spPr>
          <a:xfrm>
            <a:off x="8517110" y="4744780"/>
            <a:ext cx="1287346" cy="286198"/>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Perception of Corruption</a:t>
            </a:r>
          </a:p>
        </p:txBody>
      </p:sp>
      <p:sp>
        <p:nvSpPr>
          <p:cNvPr id="10" name="AutoShape 3"/>
          <p:cNvSpPr>
            <a:spLocks/>
          </p:cNvSpPr>
          <p:nvPr/>
        </p:nvSpPr>
        <p:spPr bwMode="auto">
          <a:xfrm>
            <a:off x="8003866" y="4679967"/>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11" name="TextBox 10"/>
          <p:cNvSpPr txBox="1"/>
          <p:nvPr/>
        </p:nvSpPr>
        <p:spPr>
          <a:xfrm>
            <a:off x="1905392" y="3605501"/>
            <a:ext cx="1287346" cy="143840"/>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Social Support</a:t>
            </a:r>
          </a:p>
        </p:txBody>
      </p:sp>
      <p:sp>
        <p:nvSpPr>
          <p:cNvPr id="12" name="AutoShape 3"/>
          <p:cNvSpPr>
            <a:spLocks/>
          </p:cNvSpPr>
          <p:nvPr/>
        </p:nvSpPr>
        <p:spPr bwMode="auto">
          <a:xfrm>
            <a:off x="3296136" y="3540689"/>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13" name="TextBox 12"/>
          <p:cNvSpPr txBox="1"/>
          <p:nvPr/>
        </p:nvSpPr>
        <p:spPr>
          <a:xfrm>
            <a:off x="2037644" y="2543768"/>
            <a:ext cx="1671050" cy="174150"/>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Log GDP per Capita</a:t>
            </a:r>
          </a:p>
        </p:txBody>
      </p:sp>
      <p:sp>
        <p:nvSpPr>
          <p:cNvPr id="14" name="AutoShape 3"/>
          <p:cNvSpPr>
            <a:spLocks/>
          </p:cNvSpPr>
          <p:nvPr/>
        </p:nvSpPr>
        <p:spPr bwMode="auto">
          <a:xfrm>
            <a:off x="3795266" y="2407778"/>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dirty="0"/>
          </a:p>
        </p:txBody>
      </p:sp>
      <p:sp>
        <p:nvSpPr>
          <p:cNvPr id="15" name="TextBox 14"/>
          <p:cNvSpPr txBox="1"/>
          <p:nvPr/>
        </p:nvSpPr>
        <p:spPr>
          <a:xfrm>
            <a:off x="2183454" y="4744780"/>
            <a:ext cx="1525240" cy="346505"/>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Healthy life expectancy at birth</a:t>
            </a:r>
          </a:p>
        </p:txBody>
      </p:sp>
      <p:sp>
        <p:nvSpPr>
          <p:cNvPr id="16" name="AutoShape 3"/>
          <p:cNvSpPr>
            <a:spLocks/>
          </p:cNvSpPr>
          <p:nvPr/>
        </p:nvSpPr>
        <p:spPr bwMode="auto">
          <a:xfrm>
            <a:off x="3795266" y="4679967"/>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20" name="Shape 3626"/>
          <p:cNvSpPr/>
          <p:nvPr/>
        </p:nvSpPr>
        <p:spPr>
          <a:xfrm>
            <a:off x="3387432" y="3652912"/>
            <a:ext cx="231747" cy="21067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AutoShape 3">
            <a:extLst>
              <a:ext uri="{FF2B5EF4-FFF2-40B4-BE49-F238E27FC236}">
                <a16:creationId xmlns:a16="http://schemas.microsoft.com/office/drawing/2014/main" id="{B0BF4BBB-6550-E84A-910E-3B56BB51A8FC}"/>
              </a:ext>
            </a:extLst>
          </p:cNvPr>
          <p:cNvSpPr>
            <a:spLocks/>
          </p:cNvSpPr>
          <p:nvPr/>
        </p:nvSpPr>
        <p:spPr bwMode="auto">
          <a:xfrm>
            <a:off x="4281535" y="1922660"/>
            <a:ext cx="3650402" cy="3650397"/>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38100">
            <a:gradFill>
              <a:gsLst>
                <a:gs pos="0">
                  <a:srgbClr val="2672E7"/>
                </a:gs>
                <a:gs pos="100000">
                  <a:srgbClr val="15D2FD"/>
                </a:gs>
              </a:gsLst>
              <a:lin ang="5400000" scaled="1"/>
            </a:gradFill>
          </a:ln>
        </p:spPr>
        <p:txBody>
          <a:bodyPr lIns="0" tIns="0" rIns="0" bIns="0"/>
          <a:lstStyle/>
          <a:p>
            <a:endParaRPr lang="en-US" dirty="0"/>
          </a:p>
        </p:txBody>
      </p:sp>
      <p:sp>
        <p:nvSpPr>
          <p:cNvPr id="2" name="TextBox 1">
            <a:extLst>
              <a:ext uri="{FF2B5EF4-FFF2-40B4-BE49-F238E27FC236}">
                <a16:creationId xmlns:a16="http://schemas.microsoft.com/office/drawing/2014/main" id="{404FB2B6-D726-4B49-975B-04B45C3A2A0D}"/>
              </a:ext>
            </a:extLst>
          </p:cNvPr>
          <p:cNvSpPr txBox="1"/>
          <p:nvPr/>
        </p:nvSpPr>
        <p:spPr>
          <a:xfrm>
            <a:off x="4516431" y="3273576"/>
            <a:ext cx="3159138" cy="830997"/>
          </a:xfrm>
          <a:prstGeom prst="rect">
            <a:avLst/>
          </a:prstGeom>
          <a:noFill/>
        </p:spPr>
        <p:txBody>
          <a:bodyPr wrap="square" rtlCol="0">
            <a:spAutoFit/>
          </a:bodyPr>
          <a:lstStyle/>
          <a:p>
            <a:pPr algn="ctr"/>
            <a:r>
              <a:rPr lang="en-US" sz="1200" dirty="0">
                <a:solidFill>
                  <a:srgbClr val="2672E7"/>
                </a:solidFill>
                <a:latin typeface="Gotham Light" pitchFamily="2" charset="0"/>
              </a:rPr>
              <a:t>Score Breakdown of</a:t>
            </a:r>
          </a:p>
          <a:p>
            <a:pPr algn="ctr"/>
            <a:r>
              <a:rPr lang="en-US" sz="3600" b="1" dirty="0">
                <a:solidFill>
                  <a:srgbClr val="09307C"/>
                </a:solidFill>
                <a:latin typeface="Gotham Bold" panose="02000604030000020004" pitchFamily="2" charset="0"/>
              </a:rPr>
              <a:t>Life Ladder</a:t>
            </a:r>
            <a:r>
              <a:rPr lang="en-US" sz="3600" dirty="0">
                <a:solidFill>
                  <a:srgbClr val="09307C"/>
                </a:solidFill>
                <a:latin typeface="Gotham Book" panose="02000604040000020004" pitchFamily="2" charset="0"/>
              </a:rPr>
              <a:t> </a:t>
            </a:r>
          </a:p>
        </p:txBody>
      </p:sp>
      <p:sp>
        <p:nvSpPr>
          <p:cNvPr id="40" name="Shape 3835">
            <a:extLst>
              <a:ext uri="{FF2B5EF4-FFF2-40B4-BE49-F238E27FC236}">
                <a16:creationId xmlns:a16="http://schemas.microsoft.com/office/drawing/2014/main" id="{66B8350D-686D-254F-80E7-BC7F1EA97A1F}"/>
              </a:ext>
            </a:extLst>
          </p:cNvPr>
          <p:cNvSpPr/>
          <p:nvPr/>
        </p:nvSpPr>
        <p:spPr>
          <a:xfrm>
            <a:off x="3862721" y="2520664"/>
            <a:ext cx="265380" cy="168879"/>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620">
            <a:extLst>
              <a:ext uri="{FF2B5EF4-FFF2-40B4-BE49-F238E27FC236}">
                <a16:creationId xmlns:a16="http://schemas.microsoft.com/office/drawing/2014/main" id="{E2A4A92F-6A1E-C04A-8C14-0A182F267CB0}"/>
              </a:ext>
            </a:extLst>
          </p:cNvPr>
          <p:cNvSpPr/>
          <p:nvPr/>
        </p:nvSpPr>
        <p:spPr>
          <a:xfrm>
            <a:off x="3879623" y="4753924"/>
            <a:ext cx="242061" cy="24206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861">
            <a:extLst>
              <a:ext uri="{FF2B5EF4-FFF2-40B4-BE49-F238E27FC236}">
                <a16:creationId xmlns:a16="http://schemas.microsoft.com/office/drawing/2014/main" id="{AC96A1CE-14B0-0641-BCB2-E4EAAE6034FC}"/>
              </a:ext>
            </a:extLst>
          </p:cNvPr>
          <p:cNvSpPr/>
          <p:nvPr/>
        </p:nvSpPr>
        <p:spPr>
          <a:xfrm>
            <a:off x="8577629" y="3639965"/>
            <a:ext cx="273052" cy="223626"/>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779">
            <a:extLst>
              <a:ext uri="{FF2B5EF4-FFF2-40B4-BE49-F238E27FC236}">
                <a16:creationId xmlns:a16="http://schemas.microsoft.com/office/drawing/2014/main" id="{E6218BC0-C322-4142-BEE1-F531C4FAB968}"/>
              </a:ext>
            </a:extLst>
          </p:cNvPr>
          <p:cNvSpPr/>
          <p:nvPr/>
        </p:nvSpPr>
        <p:spPr>
          <a:xfrm>
            <a:off x="8109603" y="2498406"/>
            <a:ext cx="233047" cy="233081"/>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990">
            <a:extLst>
              <a:ext uri="{FF2B5EF4-FFF2-40B4-BE49-F238E27FC236}">
                <a16:creationId xmlns:a16="http://schemas.microsoft.com/office/drawing/2014/main" id="{8E4A9E12-89BD-BD45-9538-764F7DF9CB08}"/>
              </a:ext>
            </a:extLst>
          </p:cNvPr>
          <p:cNvSpPr/>
          <p:nvPr/>
        </p:nvSpPr>
        <p:spPr>
          <a:xfrm>
            <a:off x="8120024" y="4781034"/>
            <a:ext cx="212204" cy="2122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52750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E96E58DE-D3F0-1049-9851-7A305CF4B4C7}"/>
              </a:ext>
            </a:extLst>
          </p:cNvPr>
          <p:cNvPicPr>
            <a:picLocks noChangeAspect="1"/>
          </p:cNvPicPr>
          <p:nvPr/>
        </p:nvPicPr>
        <p:blipFill rotWithShape="1">
          <a:blip r:embed="rId4"/>
          <a:srcRect r="8776"/>
          <a:stretch/>
        </p:blipFill>
        <p:spPr>
          <a:xfrm>
            <a:off x="-52917" y="1949213"/>
            <a:ext cx="3904964" cy="2084848"/>
          </a:xfrm>
          <a:prstGeom prst="rect">
            <a:avLst/>
          </a:prstGeom>
        </p:spPr>
      </p:pic>
      <p:pic>
        <p:nvPicPr>
          <p:cNvPr id="17" name="Picture 16">
            <a:extLst>
              <a:ext uri="{FF2B5EF4-FFF2-40B4-BE49-F238E27FC236}">
                <a16:creationId xmlns:a16="http://schemas.microsoft.com/office/drawing/2014/main" id="{642C4B7E-292A-E44F-B1A9-F2C7ACA44E03}"/>
              </a:ext>
            </a:extLst>
          </p:cNvPr>
          <p:cNvPicPr>
            <a:picLocks noChangeAspect="1"/>
          </p:cNvPicPr>
          <p:nvPr/>
        </p:nvPicPr>
        <p:blipFill rotWithShape="1">
          <a:blip r:embed="rId5"/>
          <a:srcRect r="9166"/>
          <a:stretch/>
        </p:blipFill>
        <p:spPr>
          <a:xfrm>
            <a:off x="3852047" y="1968155"/>
            <a:ext cx="3860246" cy="2053696"/>
          </a:xfrm>
          <a:prstGeom prst="rect">
            <a:avLst/>
          </a:prstGeom>
        </p:spPr>
      </p:pic>
      <p:pic>
        <p:nvPicPr>
          <p:cNvPr id="18" name="Picture 17">
            <a:extLst>
              <a:ext uri="{FF2B5EF4-FFF2-40B4-BE49-F238E27FC236}">
                <a16:creationId xmlns:a16="http://schemas.microsoft.com/office/drawing/2014/main" id="{67E1DA31-15D4-B041-9D56-D7F13248D57D}"/>
              </a:ext>
            </a:extLst>
          </p:cNvPr>
          <p:cNvPicPr>
            <a:picLocks noChangeAspect="1"/>
          </p:cNvPicPr>
          <p:nvPr/>
        </p:nvPicPr>
        <p:blipFill rotWithShape="1">
          <a:blip r:embed="rId6"/>
          <a:srcRect r="8950"/>
          <a:stretch/>
        </p:blipFill>
        <p:spPr>
          <a:xfrm>
            <a:off x="7735790" y="2009314"/>
            <a:ext cx="3836697" cy="1987823"/>
          </a:xfrm>
          <a:prstGeom prst="rect">
            <a:avLst/>
          </a:prstGeom>
        </p:spPr>
      </p:pic>
      <p:pic>
        <p:nvPicPr>
          <p:cNvPr id="19" name="Picture 18">
            <a:extLst>
              <a:ext uri="{FF2B5EF4-FFF2-40B4-BE49-F238E27FC236}">
                <a16:creationId xmlns:a16="http://schemas.microsoft.com/office/drawing/2014/main" id="{A1513FCF-2C42-2449-A964-9BAFC10709D0}"/>
              </a:ext>
            </a:extLst>
          </p:cNvPr>
          <p:cNvPicPr>
            <a:picLocks noChangeAspect="1"/>
          </p:cNvPicPr>
          <p:nvPr/>
        </p:nvPicPr>
        <p:blipFill rotWithShape="1">
          <a:blip r:embed="rId7"/>
          <a:srcRect r="8841"/>
          <a:stretch/>
        </p:blipFill>
        <p:spPr>
          <a:xfrm>
            <a:off x="-26653" y="3944582"/>
            <a:ext cx="3852436" cy="2027944"/>
          </a:xfrm>
          <a:prstGeom prst="rect">
            <a:avLst/>
          </a:prstGeom>
        </p:spPr>
      </p:pic>
      <p:pic>
        <p:nvPicPr>
          <p:cNvPr id="20" name="Picture 19">
            <a:extLst>
              <a:ext uri="{FF2B5EF4-FFF2-40B4-BE49-F238E27FC236}">
                <a16:creationId xmlns:a16="http://schemas.microsoft.com/office/drawing/2014/main" id="{D53093FD-8272-7E43-A1A2-79A7E7F82824}"/>
              </a:ext>
            </a:extLst>
          </p:cNvPr>
          <p:cNvPicPr>
            <a:picLocks noChangeAspect="1"/>
          </p:cNvPicPr>
          <p:nvPr/>
        </p:nvPicPr>
        <p:blipFill rotWithShape="1">
          <a:blip r:embed="rId8"/>
          <a:srcRect r="9695"/>
          <a:stretch/>
        </p:blipFill>
        <p:spPr>
          <a:xfrm>
            <a:off x="3849280" y="3944581"/>
            <a:ext cx="3823875" cy="2027937"/>
          </a:xfrm>
          <a:prstGeom prst="rect">
            <a:avLst/>
          </a:prstGeom>
        </p:spPr>
      </p:pic>
      <p:pic>
        <p:nvPicPr>
          <p:cNvPr id="21" name="Picture 20">
            <a:extLst>
              <a:ext uri="{FF2B5EF4-FFF2-40B4-BE49-F238E27FC236}">
                <a16:creationId xmlns:a16="http://schemas.microsoft.com/office/drawing/2014/main" id="{5E23F553-96F2-3C42-927B-46F35B449BF8}"/>
              </a:ext>
            </a:extLst>
          </p:cNvPr>
          <p:cNvPicPr>
            <a:picLocks noChangeAspect="1"/>
          </p:cNvPicPr>
          <p:nvPr/>
        </p:nvPicPr>
        <p:blipFill rotWithShape="1">
          <a:blip r:embed="rId9"/>
          <a:srcRect r="9144"/>
          <a:stretch/>
        </p:blipFill>
        <p:spPr>
          <a:xfrm>
            <a:off x="7721292" y="3936343"/>
            <a:ext cx="3883755" cy="2053692"/>
          </a:xfrm>
          <a:prstGeom prst="rect">
            <a:avLst/>
          </a:prstGeom>
        </p:spPr>
      </p:pic>
      <p:pic>
        <p:nvPicPr>
          <p:cNvPr id="22" name="Picture 21">
            <a:extLst>
              <a:ext uri="{FF2B5EF4-FFF2-40B4-BE49-F238E27FC236}">
                <a16:creationId xmlns:a16="http://schemas.microsoft.com/office/drawing/2014/main" id="{C252AF26-BF7F-3441-9A22-5DEAD6848EF0}"/>
              </a:ext>
            </a:extLst>
          </p:cNvPr>
          <p:cNvPicPr>
            <a:picLocks noChangeAspect="1"/>
          </p:cNvPicPr>
          <p:nvPr/>
        </p:nvPicPr>
        <p:blipFill>
          <a:blip r:embed="rId10"/>
          <a:stretch>
            <a:fillRect/>
          </a:stretch>
        </p:blipFill>
        <p:spPr>
          <a:xfrm>
            <a:off x="11586985" y="1963585"/>
            <a:ext cx="656405" cy="3984012"/>
          </a:xfrm>
          <a:prstGeom prst="rect">
            <a:avLst/>
          </a:prstGeom>
        </p:spPr>
      </p:pic>
      <p:sp>
        <p:nvSpPr>
          <p:cNvPr id="23" name="TextBox 22">
            <a:extLst>
              <a:ext uri="{FF2B5EF4-FFF2-40B4-BE49-F238E27FC236}">
                <a16:creationId xmlns:a16="http://schemas.microsoft.com/office/drawing/2014/main" id="{5DCC0A96-4A41-3744-8A8F-AFF96FC8DCF4}"/>
              </a:ext>
            </a:extLst>
          </p:cNvPr>
          <p:cNvSpPr txBox="1"/>
          <p:nvPr/>
        </p:nvSpPr>
        <p:spPr>
          <a:xfrm>
            <a:off x="1448825" y="1698335"/>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4" name="TextBox 23">
            <a:extLst>
              <a:ext uri="{FF2B5EF4-FFF2-40B4-BE49-F238E27FC236}">
                <a16:creationId xmlns:a16="http://schemas.microsoft.com/office/drawing/2014/main" id="{B6A70E98-5032-8944-A905-C1FE87ECEE44}"/>
              </a:ext>
            </a:extLst>
          </p:cNvPr>
          <p:cNvSpPr txBox="1"/>
          <p:nvPr/>
        </p:nvSpPr>
        <p:spPr>
          <a:xfrm>
            <a:off x="5570251" y="1693490"/>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5" name="TextBox 24">
            <a:extLst>
              <a:ext uri="{FF2B5EF4-FFF2-40B4-BE49-F238E27FC236}">
                <a16:creationId xmlns:a16="http://schemas.microsoft.com/office/drawing/2014/main" id="{CAC46977-C2A1-5241-BBC0-1B29439988C7}"/>
              </a:ext>
            </a:extLst>
          </p:cNvPr>
          <p:cNvSpPr txBox="1"/>
          <p:nvPr/>
        </p:nvSpPr>
        <p:spPr>
          <a:xfrm>
            <a:off x="9691677" y="1693490"/>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6" name="TextBox 25">
            <a:extLst>
              <a:ext uri="{FF2B5EF4-FFF2-40B4-BE49-F238E27FC236}">
                <a16:creationId xmlns:a16="http://schemas.microsoft.com/office/drawing/2014/main" id="{526AEE78-B2B3-9C48-8C93-050306A59E41}"/>
              </a:ext>
            </a:extLst>
          </p:cNvPr>
          <p:cNvSpPr txBox="1"/>
          <p:nvPr/>
        </p:nvSpPr>
        <p:spPr>
          <a:xfrm>
            <a:off x="1448825" y="5952442"/>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27" name="TextBox 26">
            <a:extLst>
              <a:ext uri="{FF2B5EF4-FFF2-40B4-BE49-F238E27FC236}">
                <a16:creationId xmlns:a16="http://schemas.microsoft.com/office/drawing/2014/main" id="{26E01601-11B8-A041-B60F-62ECA246FDBE}"/>
              </a:ext>
            </a:extLst>
          </p:cNvPr>
          <p:cNvSpPr txBox="1"/>
          <p:nvPr/>
        </p:nvSpPr>
        <p:spPr>
          <a:xfrm>
            <a:off x="5570251" y="5947597"/>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28" name="TextBox 27">
            <a:extLst>
              <a:ext uri="{FF2B5EF4-FFF2-40B4-BE49-F238E27FC236}">
                <a16:creationId xmlns:a16="http://schemas.microsoft.com/office/drawing/2014/main" id="{9EA72450-82A7-4D41-A574-F560F793CB9D}"/>
              </a:ext>
            </a:extLst>
          </p:cNvPr>
          <p:cNvSpPr txBox="1"/>
          <p:nvPr/>
        </p:nvSpPr>
        <p:spPr>
          <a:xfrm>
            <a:off x="9691677" y="5947597"/>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pic>
        <p:nvPicPr>
          <p:cNvPr id="30" name="worldmap">
            <a:hlinkClick r:id="" action="ppaction://media"/>
            <a:extLst>
              <a:ext uri="{FF2B5EF4-FFF2-40B4-BE49-F238E27FC236}">
                <a16:creationId xmlns:a16="http://schemas.microsoft.com/office/drawing/2014/main" id="{85581131-386C-2649-A0ED-A229EF17C3B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874574" y="1601955"/>
            <a:ext cx="6882788" cy="4802721"/>
          </a:xfrm>
          <a:prstGeom prst="rect">
            <a:avLst/>
          </a:prstGeom>
        </p:spPr>
      </p:pic>
    </p:spTree>
    <p:extLst>
      <p:ext uri="{BB962C8B-B14F-4D97-AF65-F5344CB8AC3E}">
        <p14:creationId xmlns:p14="http://schemas.microsoft.com/office/powerpoint/2010/main" val="2326943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33" fill="hold"/>
                                        <p:tgtEl>
                                          <p:spTgt spid="30"/>
                                        </p:tgtEl>
                                      </p:cBhvr>
                                    </p:cmd>
                                  </p:childTnLst>
                                </p:cTn>
                              </p:par>
                            </p:childTnLst>
                          </p:cTn>
                        </p:par>
                        <p:par>
                          <p:cTn id="7" fill="hold">
                            <p:stCondLst>
                              <p:cond delay="0"/>
                            </p:stCondLst>
                            <p:childTnLst>
                              <p:par>
                                <p:cTn id="8" presetID="10" presetClass="exit" presetSubtype="0" fill="hold"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md type="call" cmd="stop">
                                      <p:cBhvr>
                                        <p:cTn id="11" dur="1">
                                          <p:stCondLst>
                                            <p:cond delay="499"/>
                                          </p:stCondLst>
                                        </p:cTn>
                                        <p:tgtEl>
                                          <p:spTgt spid="30"/>
                                        </p:tgtEl>
                                      </p:cBhvr>
                                    </p:cmd>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30"/>
                </p:tgtEl>
              </p:cMediaNode>
            </p:video>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C8BD1C9B-5F79-0B47-9BBC-FE78FB9CCC6B}"/>
              </a:ext>
            </a:extLst>
          </p:cNvPr>
          <p:cNvPicPr>
            <a:picLocks noChangeAspect="1"/>
          </p:cNvPicPr>
          <p:nvPr/>
        </p:nvPicPr>
        <p:blipFill rotWithShape="1">
          <a:blip r:embed="rId2"/>
          <a:srcRect t="9350"/>
          <a:stretch/>
        </p:blipFill>
        <p:spPr>
          <a:xfrm>
            <a:off x="423106" y="1971066"/>
            <a:ext cx="5813682" cy="4258308"/>
          </a:xfrm>
          <a:prstGeom prst="rect">
            <a:avLst/>
          </a:prstGeom>
        </p:spPr>
      </p:pic>
      <p:pic>
        <p:nvPicPr>
          <p:cNvPr id="23" name="Picture 22">
            <a:extLst>
              <a:ext uri="{FF2B5EF4-FFF2-40B4-BE49-F238E27FC236}">
                <a16:creationId xmlns:a16="http://schemas.microsoft.com/office/drawing/2014/main" id="{5926C9E2-D996-9440-BD43-F465B9EFEF0B}"/>
              </a:ext>
            </a:extLst>
          </p:cNvPr>
          <p:cNvPicPr>
            <a:picLocks noChangeAspect="1"/>
          </p:cNvPicPr>
          <p:nvPr/>
        </p:nvPicPr>
        <p:blipFill rotWithShape="1">
          <a:blip r:embed="rId3"/>
          <a:srcRect l="2447"/>
          <a:stretch/>
        </p:blipFill>
        <p:spPr>
          <a:xfrm>
            <a:off x="5948713" y="1874843"/>
            <a:ext cx="5820181" cy="4581528"/>
          </a:xfrm>
          <a:prstGeom prst="rect">
            <a:avLst/>
          </a:prstGeom>
        </p:spPr>
      </p:pic>
      <p:sp>
        <p:nvSpPr>
          <p:cNvPr id="24" name="TextBox 23">
            <a:extLst>
              <a:ext uri="{FF2B5EF4-FFF2-40B4-BE49-F238E27FC236}">
                <a16:creationId xmlns:a16="http://schemas.microsoft.com/office/drawing/2014/main" id="{8CD5DC37-3EF6-4C4C-8264-0F8F7751DC93}"/>
              </a:ext>
            </a:extLst>
          </p:cNvPr>
          <p:cNvSpPr txBox="1"/>
          <p:nvPr/>
        </p:nvSpPr>
        <p:spPr>
          <a:xfrm>
            <a:off x="6227152" y="1632626"/>
            <a:ext cx="5517344"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Breakdown of Countries' Happiness Scores in 2018 (First and Last 20)</a:t>
            </a:r>
            <a:endParaRPr lang="en-US" sz="1200" dirty="0">
              <a:solidFill>
                <a:srgbClr val="2672E7"/>
              </a:solidFill>
              <a:latin typeface="Gotham Book" panose="02000604040000020004" pitchFamily="2" charset="0"/>
            </a:endParaRPr>
          </a:p>
        </p:txBody>
      </p:sp>
      <p:sp>
        <p:nvSpPr>
          <p:cNvPr id="25" name="TextBox 24">
            <a:extLst>
              <a:ext uri="{FF2B5EF4-FFF2-40B4-BE49-F238E27FC236}">
                <a16:creationId xmlns:a16="http://schemas.microsoft.com/office/drawing/2014/main" id="{5819BE50-A8CC-B04D-A3C9-AAA6233E8EDC}"/>
              </a:ext>
            </a:extLst>
          </p:cNvPr>
          <p:cNvSpPr txBox="1"/>
          <p:nvPr/>
        </p:nvSpPr>
        <p:spPr>
          <a:xfrm>
            <a:off x="1125978" y="1648017"/>
            <a:ext cx="4407938"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Countries' Happiness Scores in 2018 (First and Last 20)</a:t>
            </a:r>
            <a:endParaRPr lang="en-US" sz="12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348974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descr="A picture containing text, map&#10;&#10;Description automatically generated">
            <a:extLst>
              <a:ext uri="{FF2B5EF4-FFF2-40B4-BE49-F238E27FC236}">
                <a16:creationId xmlns:a16="http://schemas.microsoft.com/office/drawing/2014/main" id="{1A96E0F6-AD05-C948-9E67-B06449C9934E}"/>
              </a:ext>
            </a:extLst>
          </p:cNvPr>
          <p:cNvPicPr>
            <a:picLocks noChangeAspect="1"/>
          </p:cNvPicPr>
          <p:nvPr/>
        </p:nvPicPr>
        <p:blipFill rotWithShape="1">
          <a:blip r:embed="rId2"/>
          <a:srcRect t="19063" b="14020"/>
          <a:stretch/>
        </p:blipFill>
        <p:spPr>
          <a:xfrm>
            <a:off x="870972" y="1910190"/>
            <a:ext cx="4704327" cy="202371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28AD85F3-C62E-1746-BEC7-6C4791CECE1C}"/>
              </a:ext>
            </a:extLst>
          </p:cNvPr>
          <p:cNvPicPr>
            <a:picLocks noChangeAspect="1"/>
          </p:cNvPicPr>
          <p:nvPr/>
        </p:nvPicPr>
        <p:blipFill rotWithShape="1">
          <a:blip r:embed="rId3"/>
          <a:srcRect t="19947" b="13721"/>
          <a:stretch/>
        </p:blipFill>
        <p:spPr>
          <a:xfrm>
            <a:off x="6180760" y="1904004"/>
            <a:ext cx="4868240" cy="2075878"/>
          </a:xfrm>
          <a:prstGeom prst="rect">
            <a:avLst/>
          </a:prstGeom>
        </p:spPr>
      </p:pic>
      <p:pic>
        <p:nvPicPr>
          <p:cNvPr id="21" name="Picture 20">
            <a:extLst>
              <a:ext uri="{FF2B5EF4-FFF2-40B4-BE49-F238E27FC236}">
                <a16:creationId xmlns:a16="http://schemas.microsoft.com/office/drawing/2014/main" id="{E292E56F-443E-5442-9295-DF8F26404510}"/>
              </a:ext>
            </a:extLst>
          </p:cNvPr>
          <p:cNvPicPr>
            <a:picLocks noChangeAspect="1"/>
          </p:cNvPicPr>
          <p:nvPr/>
        </p:nvPicPr>
        <p:blipFill rotWithShape="1">
          <a:blip r:embed="rId4"/>
          <a:srcRect t="13830" b="6061"/>
          <a:stretch/>
        </p:blipFill>
        <p:spPr>
          <a:xfrm>
            <a:off x="447503" y="4143474"/>
            <a:ext cx="5595077" cy="2152552"/>
          </a:xfrm>
          <a:prstGeom prst="rect">
            <a:avLst/>
          </a:prstGeom>
        </p:spPr>
      </p:pic>
      <p:pic>
        <p:nvPicPr>
          <p:cNvPr id="22" name="Picture 21">
            <a:extLst>
              <a:ext uri="{FF2B5EF4-FFF2-40B4-BE49-F238E27FC236}">
                <a16:creationId xmlns:a16="http://schemas.microsoft.com/office/drawing/2014/main" id="{B8B21D7E-258B-B345-B15C-16E06A68D5E3}"/>
              </a:ext>
            </a:extLst>
          </p:cNvPr>
          <p:cNvPicPr>
            <a:picLocks noChangeAspect="1"/>
          </p:cNvPicPr>
          <p:nvPr/>
        </p:nvPicPr>
        <p:blipFill rotWithShape="1">
          <a:blip r:embed="rId5"/>
          <a:srcRect t="16629" b="6246"/>
          <a:stretch/>
        </p:blipFill>
        <p:spPr>
          <a:xfrm>
            <a:off x="6096000" y="4204491"/>
            <a:ext cx="5881682" cy="2226531"/>
          </a:xfrm>
          <a:prstGeom prst="rect">
            <a:avLst/>
          </a:prstGeom>
        </p:spPr>
      </p:pic>
      <p:sp>
        <p:nvSpPr>
          <p:cNvPr id="23" name="TextBox 22">
            <a:extLst>
              <a:ext uri="{FF2B5EF4-FFF2-40B4-BE49-F238E27FC236}">
                <a16:creationId xmlns:a16="http://schemas.microsoft.com/office/drawing/2014/main" id="{4F64B99F-0E50-A445-935E-71832CBC0975}"/>
              </a:ext>
            </a:extLst>
          </p:cNvPr>
          <p:cNvSpPr txBox="1"/>
          <p:nvPr/>
        </p:nvSpPr>
        <p:spPr>
          <a:xfrm>
            <a:off x="6042581" y="1679395"/>
            <a:ext cx="5110694"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Last 20 Happiness Score (Life Ladder) Breakdown into 6 Determinants</a:t>
            </a:r>
            <a:endParaRPr lang="en-US" sz="1100" dirty="0">
              <a:solidFill>
                <a:srgbClr val="2672E7"/>
              </a:solidFill>
              <a:latin typeface="Gotham Book" panose="02000604040000020004" pitchFamily="2" charset="0"/>
            </a:endParaRPr>
          </a:p>
        </p:txBody>
      </p:sp>
      <p:sp>
        <p:nvSpPr>
          <p:cNvPr id="29" name="TextBox 28">
            <a:extLst>
              <a:ext uri="{FF2B5EF4-FFF2-40B4-BE49-F238E27FC236}">
                <a16:creationId xmlns:a16="http://schemas.microsoft.com/office/drawing/2014/main" id="{7AF5A2B4-FF1A-794A-A77E-F7C90C64EE49}"/>
              </a:ext>
            </a:extLst>
          </p:cNvPr>
          <p:cNvSpPr txBox="1"/>
          <p:nvPr/>
        </p:nvSpPr>
        <p:spPr>
          <a:xfrm>
            <a:off x="686205" y="1679395"/>
            <a:ext cx="5171609"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First 20 Happiness Score (Life Ladder) Breakdown into 6 Determinants</a:t>
            </a:r>
            <a:endParaRPr lang="en-US" sz="1100" dirty="0">
              <a:solidFill>
                <a:srgbClr val="2672E7"/>
              </a:solidFill>
              <a:latin typeface="Gotham Book" panose="02000604040000020004" pitchFamily="2" charset="0"/>
            </a:endParaRPr>
          </a:p>
        </p:txBody>
      </p:sp>
      <p:sp>
        <p:nvSpPr>
          <p:cNvPr id="30" name="TextBox 29">
            <a:extLst>
              <a:ext uri="{FF2B5EF4-FFF2-40B4-BE49-F238E27FC236}">
                <a16:creationId xmlns:a16="http://schemas.microsoft.com/office/drawing/2014/main" id="{84CAD1A7-A1CA-9541-AAA3-3080BD584DBC}"/>
              </a:ext>
            </a:extLst>
          </p:cNvPr>
          <p:cNvSpPr txBox="1"/>
          <p:nvPr/>
        </p:nvSpPr>
        <p:spPr>
          <a:xfrm>
            <a:off x="418521" y="3915603"/>
            <a:ext cx="5609228"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136 Countries' Happiness Score (Life Ladder) Breakdown into 6 Determinants</a:t>
            </a:r>
            <a:endParaRPr lang="en-US" sz="1100" dirty="0">
              <a:solidFill>
                <a:srgbClr val="2672E7"/>
              </a:solidFill>
              <a:latin typeface="Gotham Book" panose="02000604040000020004" pitchFamily="2" charset="0"/>
            </a:endParaRPr>
          </a:p>
        </p:txBody>
      </p:sp>
      <p:sp>
        <p:nvSpPr>
          <p:cNvPr id="31" name="TextBox 30">
            <a:extLst>
              <a:ext uri="{FF2B5EF4-FFF2-40B4-BE49-F238E27FC236}">
                <a16:creationId xmlns:a16="http://schemas.microsoft.com/office/drawing/2014/main" id="{7E53F0DE-4878-DA45-9451-4A49E6E6609E}"/>
              </a:ext>
            </a:extLst>
          </p:cNvPr>
          <p:cNvSpPr txBox="1"/>
          <p:nvPr/>
        </p:nvSpPr>
        <p:spPr>
          <a:xfrm>
            <a:off x="6448902" y="3915603"/>
            <a:ext cx="4652236"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Comparing Happiest, Unhappiest, and Most Generous Countries</a:t>
            </a:r>
            <a:endParaRPr lang="en-US" sz="11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68322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descr="A picture containing screenshot&#10;&#10;Description automatically generated">
            <a:extLst>
              <a:ext uri="{FF2B5EF4-FFF2-40B4-BE49-F238E27FC236}">
                <a16:creationId xmlns:a16="http://schemas.microsoft.com/office/drawing/2014/main" id="{7103949B-D2A4-7F41-B2EF-7AB216A6FCB7}"/>
              </a:ext>
            </a:extLst>
          </p:cNvPr>
          <p:cNvPicPr>
            <a:picLocks noChangeAspect="1"/>
          </p:cNvPicPr>
          <p:nvPr/>
        </p:nvPicPr>
        <p:blipFill>
          <a:blip r:embed="rId2"/>
          <a:stretch>
            <a:fillRect/>
          </a:stretch>
        </p:blipFill>
        <p:spPr>
          <a:xfrm>
            <a:off x="3328254" y="1520018"/>
            <a:ext cx="5535492" cy="4984178"/>
          </a:xfrm>
          <a:prstGeom prst="rect">
            <a:avLst/>
          </a:prstGeom>
        </p:spPr>
      </p:pic>
    </p:spTree>
    <p:extLst>
      <p:ext uri="{BB962C8B-B14F-4D97-AF65-F5344CB8AC3E}">
        <p14:creationId xmlns:p14="http://schemas.microsoft.com/office/powerpoint/2010/main" val="295534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96CCF8C3-5948-5A45-80F9-BE64D63D3752}"/>
              </a:ext>
            </a:extLst>
          </p:cNvPr>
          <p:cNvPicPr>
            <a:picLocks noChangeAspect="1"/>
          </p:cNvPicPr>
          <p:nvPr/>
        </p:nvPicPr>
        <p:blipFill>
          <a:blip r:embed="rId2"/>
          <a:stretch>
            <a:fillRect/>
          </a:stretch>
        </p:blipFill>
        <p:spPr>
          <a:xfrm>
            <a:off x="423106" y="2120874"/>
            <a:ext cx="3255445" cy="1646540"/>
          </a:xfrm>
          <a:prstGeom prst="rect">
            <a:avLst/>
          </a:prstGeom>
        </p:spPr>
      </p:pic>
      <p:pic>
        <p:nvPicPr>
          <p:cNvPr id="18" name="Picture 17">
            <a:extLst>
              <a:ext uri="{FF2B5EF4-FFF2-40B4-BE49-F238E27FC236}">
                <a16:creationId xmlns:a16="http://schemas.microsoft.com/office/drawing/2014/main" id="{B2B9B7FD-3635-8640-8875-BD83A11BF375}"/>
              </a:ext>
            </a:extLst>
          </p:cNvPr>
          <p:cNvPicPr>
            <a:picLocks noChangeAspect="1"/>
          </p:cNvPicPr>
          <p:nvPr/>
        </p:nvPicPr>
        <p:blipFill>
          <a:blip r:embed="rId3"/>
          <a:stretch>
            <a:fillRect/>
          </a:stretch>
        </p:blipFill>
        <p:spPr>
          <a:xfrm>
            <a:off x="4406391" y="2120874"/>
            <a:ext cx="3455208" cy="1765324"/>
          </a:xfrm>
          <a:prstGeom prst="rect">
            <a:avLst/>
          </a:prstGeom>
        </p:spPr>
      </p:pic>
      <p:pic>
        <p:nvPicPr>
          <p:cNvPr id="19" name="Picture 18">
            <a:extLst>
              <a:ext uri="{FF2B5EF4-FFF2-40B4-BE49-F238E27FC236}">
                <a16:creationId xmlns:a16="http://schemas.microsoft.com/office/drawing/2014/main" id="{2AD6682B-2BAE-354D-B549-045653071A2B}"/>
              </a:ext>
            </a:extLst>
          </p:cNvPr>
          <p:cNvPicPr>
            <a:picLocks noChangeAspect="1"/>
          </p:cNvPicPr>
          <p:nvPr/>
        </p:nvPicPr>
        <p:blipFill>
          <a:blip r:embed="rId4"/>
          <a:stretch>
            <a:fillRect/>
          </a:stretch>
        </p:blipFill>
        <p:spPr>
          <a:xfrm>
            <a:off x="8417758" y="2120874"/>
            <a:ext cx="3351135" cy="1646511"/>
          </a:xfrm>
          <a:prstGeom prst="rect">
            <a:avLst/>
          </a:prstGeom>
        </p:spPr>
      </p:pic>
      <p:pic>
        <p:nvPicPr>
          <p:cNvPr id="21" name="Picture 20">
            <a:extLst>
              <a:ext uri="{FF2B5EF4-FFF2-40B4-BE49-F238E27FC236}">
                <a16:creationId xmlns:a16="http://schemas.microsoft.com/office/drawing/2014/main" id="{BCECCA85-8E49-C94F-9B32-4471F68E24F6}"/>
              </a:ext>
            </a:extLst>
          </p:cNvPr>
          <p:cNvPicPr>
            <a:picLocks noChangeAspect="1"/>
          </p:cNvPicPr>
          <p:nvPr/>
        </p:nvPicPr>
        <p:blipFill>
          <a:blip r:embed="rId5"/>
          <a:stretch>
            <a:fillRect/>
          </a:stretch>
        </p:blipFill>
        <p:spPr>
          <a:xfrm>
            <a:off x="423106" y="3857414"/>
            <a:ext cx="3861673" cy="1855391"/>
          </a:xfrm>
          <a:prstGeom prst="rect">
            <a:avLst/>
          </a:prstGeom>
        </p:spPr>
      </p:pic>
      <p:pic>
        <p:nvPicPr>
          <p:cNvPr id="22" name="Picture 21">
            <a:extLst>
              <a:ext uri="{FF2B5EF4-FFF2-40B4-BE49-F238E27FC236}">
                <a16:creationId xmlns:a16="http://schemas.microsoft.com/office/drawing/2014/main" id="{B1EEF6EA-8F7D-4E45-85AA-01DC1EC82B66}"/>
              </a:ext>
            </a:extLst>
          </p:cNvPr>
          <p:cNvPicPr>
            <a:picLocks noChangeAspect="1"/>
          </p:cNvPicPr>
          <p:nvPr/>
        </p:nvPicPr>
        <p:blipFill>
          <a:blip r:embed="rId6"/>
          <a:stretch>
            <a:fillRect/>
          </a:stretch>
        </p:blipFill>
        <p:spPr>
          <a:xfrm>
            <a:off x="4406391" y="3767385"/>
            <a:ext cx="3804621" cy="1855374"/>
          </a:xfrm>
          <a:prstGeom prst="rect">
            <a:avLst/>
          </a:prstGeom>
        </p:spPr>
      </p:pic>
      <p:pic>
        <p:nvPicPr>
          <p:cNvPr id="23" name="Picture 22">
            <a:extLst>
              <a:ext uri="{FF2B5EF4-FFF2-40B4-BE49-F238E27FC236}">
                <a16:creationId xmlns:a16="http://schemas.microsoft.com/office/drawing/2014/main" id="{EF80E260-027F-DF4B-8838-3332021F9DE3}"/>
              </a:ext>
            </a:extLst>
          </p:cNvPr>
          <p:cNvPicPr>
            <a:picLocks noChangeAspect="1"/>
          </p:cNvPicPr>
          <p:nvPr/>
        </p:nvPicPr>
        <p:blipFill>
          <a:blip r:embed="rId7"/>
          <a:stretch>
            <a:fillRect/>
          </a:stretch>
        </p:blipFill>
        <p:spPr>
          <a:xfrm>
            <a:off x="8417758" y="3835409"/>
            <a:ext cx="3386967" cy="1646511"/>
          </a:xfrm>
          <a:prstGeom prst="rect">
            <a:avLst/>
          </a:prstGeom>
        </p:spPr>
      </p:pic>
      <p:pic>
        <p:nvPicPr>
          <p:cNvPr id="25" name="Picture 24">
            <a:extLst>
              <a:ext uri="{FF2B5EF4-FFF2-40B4-BE49-F238E27FC236}">
                <a16:creationId xmlns:a16="http://schemas.microsoft.com/office/drawing/2014/main" id="{C6775613-AE32-BF42-AF65-89E46690D5DF}"/>
              </a:ext>
            </a:extLst>
          </p:cNvPr>
          <p:cNvPicPr>
            <a:picLocks noChangeAspect="1"/>
          </p:cNvPicPr>
          <p:nvPr/>
        </p:nvPicPr>
        <p:blipFill>
          <a:blip r:embed="rId8"/>
          <a:stretch>
            <a:fillRect/>
          </a:stretch>
        </p:blipFill>
        <p:spPr>
          <a:xfrm>
            <a:off x="10015905" y="38681"/>
            <a:ext cx="2176095" cy="1713990"/>
          </a:xfrm>
          <a:prstGeom prst="rect">
            <a:avLst/>
          </a:prstGeom>
        </p:spPr>
      </p:pic>
      <p:sp>
        <p:nvSpPr>
          <p:cNvPr id="26" name="TextBox 25">
            <a:extLst>
              <a:ext uri="{FF2B5EF4-FFF2-40B4-BE49-F238E27FC236}">
                <a16:creationId xmlns:a16="http://schemas.microsoft.com/office/drawing/2014/main" id="{D2CC9785-510E-9948-A80D-8AD110E2C2A3}"/>
              </a:ext>
            </a:extLst>
          </p:cNvPr>
          <p:cNvSpPr txBox="1"/>
          <p:nvPr/>
        </p:nvSpPr>
        <p:spPr>
          <a:xfrm>
            <a:off x="1770101" y="1896536"/>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7" name="TextBox 26">
            <a:extLst>
              <a:ext uri="{FF2B5EF4-FFF2-40B4-BE49-F238E27FC236}">
                <a16:creationId xmlns:a16="http://schemas.microsoft.com/office/drawing/2014/main" id="{C92C8C4E-49DC-4C43-943C-545622C72CD8}"/>
              </a:ext>
            </a:extLst>
          </p:cNvPr>
          <p:cNvSpPr txBox="1"/>
          <p:nvPr/>
        </p:nvSpPr>
        <p:spPr>
          <a:xfrm>
            <a:off x="5891527" y="1891691"/>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8" name="TextBox 27">
            <a:extLst>
              <a:ext uri="{FF2B5EF4-FFF2-40B4-BE49-F238E27FC236}">
                <a16:creationId xmlns:a16="http://schemas.microsoft.com/office/drawing/2014/main" id="{F81825B1-21E6-2641-B605-570F6EB607FA}"/>
              </a:ext>
            </a:extLst>
          </p:cNvPr>
          <p:cNvSpPr txBox="1"/>
          <p:nvPr/>
        </p:nvSpPr>
        <p:spPr>
          <a:xfrm>
            <a:off x="10012953" y="1891691"/>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9" name="TextBox 28">
            <a:extLst>
              <a:ext uri="{FF2B5EF4-FFF2-40B4-BE49-F238E27FC236}">
                <a16:creationId xmlns:a16="http://schemas.microsoft.com/office/drawing/2014/main" id="{B87F8BE2-3678-E244-836A-5B53B2295190}"/>
              </a:ext>
            </a:extLst>
          </p:cNvPr>
          <p:cNvSpPr txBox="1"/>
          <p:nvPr/>
        </p:nvSpPr>
        <p:spPr>
          <a:xfrm>
            <a:off x="1770101" y="5691376"/>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30" name="TextBox 29">
            <a:extLst>
              <a:ext uri="{FF2B5EF4-FFF2-40B4-BE49-F238E27FC236}">
                <a16:creationId xmlns:a16="http://schemas.microsoft.com/office/drawing/2014/main" id="{8F13037B-E56A-3143-8BFD-507228FFE883}"/>
              </a:ext>
            </a:extLst>
          </p:cNvPr>
          <p:cNvSpPr txBox="1"/>
          <p:nvPr/>
        </p:nvSpPr>
        <p:spPr>
          <a:xfrm>
            <a:off x="5891527" y="5686531"/>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31" name="TextBox 30">
            <a:extLst>
              <a:ext uri="{FF2B5EF4-FFF2-40B4-BE49-F238E27FC236}">
                <a16:creationId xmlns:a16="http://schemas.microsoft.com/office/drawing/2014/main" id="{45B5F527-8C4B-7343-8F2F-380DEAB534E8}"/>
              </a:ext>
            </a:extLst>
          </p:cNvPr>
          <p:cNvSpPr txBox="1"/>
          <p:nvPr/>
        </p:nvSpPr>
        <p:spPr>
          <a:xfrm>
            <a:off x="10012953" y="5686531"/>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spTree>
    <p:extLst>
      <p:ext uri="{BB962C8B-B14F-4D97-AF65-F5344CB8AC3E}">
        <p14:creationId xmlns:p14="http://schemas.microsoft.com/office/powerpoint/2010/main" val="292086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8DB3C306-442D-4DD3-9081-04E9978888EF}"/>
              </a:ext>
            </a:extLst>
          </p:cNvPr>
          <p:cNvSpPr txBox="1"/>
          <p:nvPr/>
        </p:nvSpPr>
        <p:spPr>
          <a:xfrm>
            <a:off x="2920481" y="2341984"/>
            <a:ext cx="5514392" cy="369332"/>
          </a:xfrm>
          <a:prstGeom prst="rect">
            <a:avLst/>
          </a:prstGeom>
          <a:noFill/>
        </p:spPr>
        <p:txBody>
          <a:bodyPr wrap="square" rtlCol="0">
            <a:spAutoFit/>
          </a:bodyPr>
          <a:lstStyle/>
          <a:p>
            <a:pPr marL="342900" indent="-342900">
              <a:buFont typeface="+mj-lt"/>
              <a:buAutoNum type="arabicPeriod"/>
            </a:pPr>
            <a:endParaRPr lang="en-SG" dirty="0"/>
          </a:p>
        </p:txBody>
      </p:sp>
      <p:sp>
        <p:nvSpPr>
          <p:cNvPr id="18" name="TextBox 17">
            <a:extLst>
              <a:ext uri="{FF2B5EF4-FFF2-40B4-BE49-F238E27FC236}">
                <a16:creationId xmlns:a16="http://schemas.microsoft.com/office/drawing/2014/main" id="{408F16A7-0127-4298-96AA-1EBB281003DB}"/>
              </a:ext>
            </a:extLst>
          </p:cNvPr>
          <p:cNvSpPr txBox="1"/>
          <p:nvPr/>
        </p:nvSpPr>
        <p:spPr>
          <a:xfrm>
            <a:off x="391176" y="1843625"/>
            <a:ext cx="6298163" cy="1117229"/>
          </a:xfrm>
          <a:prstGeom prst="rect">
            <a:avLst/>
          </a:prstGeom>
          <a:noFill/>
        </p:spPr>
        <p:txBody>
          <a:bodyPr wrap="square" rtlCol="0">
            <a:spAutoFit/>
          </a:bodyPr>
          <a:lstStyle/>
          <a:p>
            <a:pPr marL="342900" indent="-342900">
              <a:lnSpc>
                <a:spcPct val="200000"/>
              </a:lnSpc>
              <a:buFont typeface="+mj-lt"/>
              <a:buAutoNum type="arabicPeriod"/>
            </a:pPr>
            <a:r>
              <a:rPr lang="en-SG" dirty="0">
                <a:latin typeface="Gotham Book" pitchFamily="50" charset="0"/>
                <a:cs typeface="Gotham Book" pitchFamily="50" charset="0"/>
              </a:rPr>
              <a:t>Predict each index for each country</a:t>
            </a:r>
          </a:p>
          <a:p>
            <a:pPr marL="342900" indent="-342900">
              <a:lnSpc>
                <a:spcPct val="200000"/>
              </a:lnSpc>
              <a:buFont typeface="+mj-lt"/>
              <a:buAutoNum type="arabicPeriod"/>
            </a:pPr>
            <a:r>
              <a:rPr lang="en-SG" dirty="0">
                <a:latin typeface="Gotham Book" pitchFamily="50" charset="0"/>
                <a:cs typeface="Gotham Book" pitchFamily="50" charset="0"/>
              </a:rPr>
              <a:t>Use the predicted indexes to predict happiness</a:t>
            </a:r>
          </a:p>
        </p:txBody>
      </p:sp>
    </p:spTree>
    <p:extLst>
      <p:ext uri="{BB962C8B-B14F-4D97-AF65-F5344CB8AC3E}">
        <p14:creationId xmlns:p14="http://schemas.microsoft.com/office/powerpoint/2010/main" val="1122063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978</Words>
  <Application>Microsoft Macintosh PowerPoint</Application>
  <PresentationFormat>Widescreen</PresentationFormat>
  <Paragraphs>213</Paragraphs>
  <Slides>17</Slides>
  <Notes>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Chasing Embers Demo Version</vt:lpstr>
      <vt:lpstr>Gotham Bold</vt:lpstr>
      <vt:lpstr>Gotham Book</vt:lpstr>
      <vt:lpstr>Gotham Light</vt:lpstr>
      <vt:lpstr>Gotham Medium</vt:lpstr>
      <vt:lpstr>Poppins</vt:lpstr>
      <vt:lpstr>Titillium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KIM XUYEN</dc:creator>
  <cp:lastModifiedBy>NGUYEN KIM XUYEN</cp:lastModifiedBy>
  <cp:revision>48</cp:revision>
  <cp:lastPrinted>2019-04-17T07:31:07Z</cp:lastPrinted>
  <dcterms:created xsi:type="dcterms:W3CDTF">2019-04-13T18:24:13Z</dcterms:created>
  <dcterms:modified xsi:type="dcterms:W3CDTF">2019-04-17T07:31:25Z</dcterms:modified>
</cp:coreProperties>
</file>